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3" r:id="rId41"/>
  </p:sldIdLst>
  <p:sldSz cx="9144000" cy="5143500" type="screen16x9"/>
  <p:notesSz cx="6858000" cy="9144000"/>
  <p:embeddedFontLst>
    <p:embeddedFont>
      <p:font typeface="Roboto Mono" charset="0"/>
      <p:regular r:id="rId43"/>
      <p:bold r:id="rId44"/>
      <p:italic r:id="rId45"/>
      <p:boldItalic r:id="rId46"/>
    </p:embeddedFont>
    <p:embeddedFont>
      <p:font typeface="Calibri"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276" y="-3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9521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af907913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af90791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ba16589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ba16589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4fb8fcde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4fb8fcde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4fb8fcde0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4fb8fcde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fb8fcde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fb8fcde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0b0d5a6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0b0d5a6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0b0d5a6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0b0d5a6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4ccdf23e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4ccdf23e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4ccdf23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4ccdf23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877b4d0a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877b4d0a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ecc7b7c4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ecc7b7c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8ed489d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8ed489d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877b4d0a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877b4d0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bbd1e64a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bbd1e64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bbd1e64a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bbd1e64a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d0a9b3f4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d0a9b3f4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d0a9b3f4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d0a9b3f4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58fe1dbf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58fe1dbf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fca0cc03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fca0cc0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658fe1dbf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658fe1dbf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5b6b42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5b6b42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3032e78c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33032e78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6a3604690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6a3604690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670aa50a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670aa50a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a360469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a360469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670aa50ab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670aa50a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3d0c47d6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3d0c47d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6e4307e16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6e4307e16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6e4307e16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6e4307e16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6d8ecfa6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6d8ecfa6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6d8ecfa6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6d8ecfa6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6d8ecfa6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6d8ecfa6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332b14e5a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332b14e5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6d8ecfa69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6d8ecfa6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3fa8a4a8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3fa8a4a8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3fa8a4a88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3fa8a4a88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3fae7f7f3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3fae7f7f3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3af90791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3af9079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3af90791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3af90791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68050" y="2571750"/>
            <a:ext cx="3776875" cy="2419350"/>
          </a:xfrm>
          <a:prstGeom prst="rect">
            <a:avLst/>
          </a:prstGeom>
          <a:noFill/>
          <a:ln>
            <a:noFill/>
          </a:ln>
        </p:spPr>
      </p:pic>
      <p:pic>
        <p:nvPicPr>
          <p:cNvPr id="55" name="Google Shape;55;p13"/>
          <p:cNvPicPr preferRelativeResize="0"/>
          <p:nvPr/>
        </p:nvPicPr>
        <p:blipFill>
          <a:blip r:embed="rId4">
            <a:alphaModFix/>
          </a:blip>
          <a:stretch>
            <a:fillRect/>
          </a:stretch>
        </p:blipFill>
        <p:spPr>
          <a:xfrm>
            <a:off x="168050" y="97675"/>
            <a:ext cx="5531996" cy="2266950"/>
          </a:xfrm>
          <a:prstGeom prst="rect">
            <a:avLst/>
          </a:prstGeom>
          <a:noFill/>
          <a:ln>
            <a:noFill/>
          </a:ln>
        </p:spPr>
      </p:pic>
      <p:sp>
        <p:nvSpPr>
          <p:cNvPr id="56" name="Google Shape;56;p13"/>
          <p:cNvSpPr txBox="1"/>
          <p:nvPr/>
        </p:nvSpPr>
        <p:spPr>
          <a:xfrm>
            <a:off x="4398425" y="2571750"/>
            <a:ext cx="3975000" cy="21081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1"/>
              </a:buClr>
              <a:buSzPts val="1100"/>
              <a:buChar char="●"/>
            </a:pPr>
            <a:r>
              <a:rPr lang="id" sz="1100">
                <a:solidFill>
                  <a:schemeClr val="dk1"/>
                </a:solidFill>
              </a:rPr>
              <a:t>Pada histogram, terlihat bahwa hanya ada dua puncak signifikan, yaitu di </a:t>
            </a:r>
            <a:r>
              <a:rPr lang="id" sz="1100" b="1">
                <a:solidFill>
                  <a:schemeClr val="dk1"/>
                </a:solidFill>
              </a:rPr>
              <a:t>0 (hitam)</a:t>
            </a:r>
            <a:r>
              <a:rPr lang="id" sz="1100">
                <a:solidFill>
                  <a:schemeClr val="dk1"/>
                </a:solidFill>
              </a:rPr>
              <a:t> dan </a:t>
            </a:r>
            <a:r>
              <a:rPr lang="id" sz="1100" b="1">
                <a:solidFill>
                  <a:schemeClr val="dk1"/>
                </a:solidFill>
              </a:rPr>
              <a:t>255 (putih)</a:t>
            </a:r>
            <a:r>
              <a:rPr lang="id" sz="1100">
                <a:solidFill>
                  <a:schemeClr val="dk1"/>
                </a:solidFill>
              </a:rPr>
              <a:t>.</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id" sz="1100">
                <a:solidFill>
                  <a:schemeClr val="dk1"/>
                </a:solidFill>
              </a:rPr>
              <a:t>Ini menunjukkan bahwa gambar </a:t>
            </a:r>
            <a:r>
              <a:rPr lang="id" sz="1100" b="1">
                <a:solidFill>
                  <a:schemeClr val="dk1"/>
                </a:solidFill>
              </a:rPr>
              <a:t>hanya memiliki dua warna utama</a:t>
            </a:r>
            <a:r>
              <a:rPr lang="id" sz="1100">
                <a:solidFill>
                  <a:schemeClr val="dk1"/>
                </a:solidFill>
              </a:rPr>
              <a:t> tanpa banyak gradasi abu-abu.</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id" sz="1100">
                <a:solidFill>
                  <a:schemeClr val="dk1"/>
                </a:solidFill>
              </a:rPr>
              <a:t>Artinya, proses skeletonisasi berhasil mengonversi gambar menjadi </a:t>
            </a:r>
            <a:r>
              <a:rPr lang="id" sz="1100" b="1">
                <a:solidFill>
                  <a:schemeClr val="dk1"/>
                </a:solidFill>
              </a:rPr>
              <a:t>hitam-putih murni</a:t>
            </a:r>
            <a:r>
              <a:rPr lang="id" sz="1100">
                <a:solidFill>
                  <a:schemeClr val="dk1"/>
                </a:solidFill>
              </a:rPr>
              <a:t>, tanpa piksel abu-abu di antaranya.</a:t>
            </a:r>
            <a:endParaRPr sz="1100">
              <a:solidFill>
                <a:schemeClr val="dk1"/>
              </a:solidFill>
            </a:endParaRPr>
          </a:p>
          <a:p>
            <a:pPr marL="0" lvl="0" indent="0" algn="l" rtl="0">
              <a:spcBef>
                <a:spcPts val="0"/>
              </a:spcBef>
              <a:spcAft>
                <a:spcPts val="0"/>
              </a:spcAft>
              <a:buNone/>
            </a:pPr>
            <a:endParaRPr sz="1800">
              <a:solidFill>
                <a:schemeClr val="dk2"/>
              </a:solidFill>
            </a:endParaRPr>
          </a:p>
        </p:txBody>
      </p:sp>
      <p:sp>
        <p:nvSpPr>
          <p:cNvPr id="57" name="Google Shape;57;p13"/>
          <p:cNvSpPr txBox="1"/>
          <p:nvPr/>
        </p:nvSpPr>
        <p:spPr>
          <a:xfrm>
            <a:off x="6027625" y="258875"/>
            <a:ext cx="2696400" cy="10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week 1 : 13 maret 2025</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152400" y="152400"/>
            <a:ext cx="8839199" cy="1437025"/>
          </a:xfrm>
          <a:prstGeom prst="rect">
            <a:avLst/>
          </a:prstGeom>
          <a:noFill/>
          <a:ln>
            <a:noFill/>
          </a:ln>
        </p:spPr>
      </p:pic>
      <p:pic>
        <p:nvPicPr>
          <p:cNvPr id="115" name="Google Shape;115;p22"/>
          <p:cNvPicPr preferRelativeResize="0"/>
          <p:nvPr/>
        </p:nvPicPr>
        <p:blipFill>
          <a:blip r:embed="rId4">
            <a:alphaModFix/>
          </a:blip>
          <a:stretch>
            <a:fillRect/>
          </a:stretch>
        </p:blipFill>
        <p:spPr>
          <a:xfrm>
            <a:off x="152400" y="1741825"/>
            <a:ext cx="8839199" cy="1079313"/>
          </a:xfrm>
          <a:prstGeom prst="rect">
            <a:avLst/>
          </a:prstGeom>
          <a:noFill/>
          <a:ln>
            <a:noFill/>
          </a:ln>
        </p:spPr>
      </p:pic>
      <p:pic>
        <p:nvPicPr>
          <p:cNvPr id="116" name="Google Shape;116;p22"/>
          <p:cNvPicPr preferRelativeResize="0"/>
          <p:nvPr/>
        </p:nvPicPr>
        <p:blipFill>
          <a:blip r:embed="rId5">
            <a:alphaModFix/>
          </a:blip>
          <a:stretch>
            <a:fillRect/>
          </a:stretch>
        </p:blipFill>
        <p:spPr>
          <a:xfrm>
            <a:off x="152400" y="2973550"/>
            <a:ext cx="4183349" cy="1885950"/>
          </a:xfrm>
          <a:prstGeom prst="rect">
            <a:avLst/>
          </a:prstGeom>
          <a:noFill/>
          <a:ln>
            <a:noFill/>
          </a:ln>
        </p:spPr>
      </p:pic>
      <p:pic>
        <p:nvPicPr>
          <p:cNvPr id="117" name="Google Shape;117;p22"/>
          <p:cNvPicPr preferRelativeResize="0"/>
          <p:nvPr/>
        </p:nvPicPr>
        <p:blipFill>
          <a:blip r:embed="rId6">
            <a:alphaModFix/>
          </a:blip>
          <a:stretch>
            <a:fillRect/>
          </a:stretch>
        </p:blipFill>
        <p:spPr>
          <a:xfrm>
            <a:off x="4956400" y="3043375"/>
            <a:ext cx="3913150" cy="1663725"/>
          </a:xfrm>
          <a:prstGeom prst="rect">
            <a:avLst/>
          </a:prstGeom>
          <a:noFill/>
          <a:ln>
            <a:noFill/>
          </a:ln>
        </p:spPr>
      </p:pic>
      <p:sp>
        <p:nvSpPr>
          <p:cNvPr id="118" name="Google Shape;118;p22"/>
          <p:cNvSpPr txBox="1"/>
          <p:nvPr/>
        </p:nvSpPr>
        <p:spPr>
          <a:xfrm>
            <a:off x="-2871400" y="260550"/>
            <a:ext cx="2595300" cy="49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Kendala yang saya dapat ketika melakukan percobaan :</a:t>
            </a:r>
            <a:endParaRPr sz="1800">
              <a:solidFill>
                <a:schemeClr val="dk2"/>
              </a:solidFill>
            </a:endParaRPr>
          </a:p>
          <a:p>
            <a:pPr marL="457200" lvl="0" indent="-311150" algn="just" rtl="0">
              <a:spcBef>
                <a:spcPts val="0"/>
              </a:spcBef>
              <a:spcAft>
                <a:spcPts val="0"/>
              </a:spcAft>
              <a:buClr>
                <a:schemeClr val="dk1"/>
              </a:buClr>
              <a:buSzPts val="1300"/>
              <a:buAutoNum type="arabicPeriod"/>
            </a:pPr>
            <a:r>
              <a:rPr lang="id" sz="1300">
                <a:solidFill>
                  <a:schemeClr val="dk1"/>
                </a:solidFill>
              </a:rPr>
              <a:t>Ketika saya terlalu agresif dalam menghilangkan noise (misalnya pakai morphological closing atau filtering yang terlalu besar), huruf jadi kehilangan detail penting seperti lubang dalam huruf Mim.</a:t>
            </a:r>
            <a:endParaRPr sz="1300">
              <a:solidFill>
                <a:schemeClr val="dk1"/>
              </a:solidFill>
            </a:endParaRPr>
          </a:p>
          <a:p>
            <a:pPr marL="457200" lvl="0" indent="-311150" algn="just" rtl="0">
              <a:spcBef>
                <a:spcPts val="0"/>
              </a:spcBef>
              <a:spcAft>
                <a:spcPts val="0"/>
              </a:spcAft>
              <a:buClr>
                <a:schemeClr val="dk1"/>
              </a:buClr>
              <a:buSzPts val="1300"/>
              <a:buAutoNum type="arabicPeriod"/>
            </a:pPr>
            <a:r>
              <a:rPr lang="id" sz="1300">
                <a:solidFill>
                  <a:schemeClr val="dk1"/>
                </a:solidFill>
              </a:rPr>
              <a:t>Sebaliknya, kalau fokus mempertahankan struktur huruf, noise di background atau noise kecil dalam huruf tidak optimal terhapus.</a:t>
            </a:r>
            <a:endParaRPr sz="1300">
              <a:solidFill>
                <a:schemeClr val="dk1"/>
              </a:solidFill>
            </a:endParaRPr>
          </a:p>
          <a:p>
            <a:pPr marL="457200" lvl="0" indent="-311150" algn="just" rtl="0">
              <a:spcBef>
                <a:spcPts val="0"/>
              </a:spcBef>
              <a:spcAft>
                <a:spcPts val="0"/>
              </a:spcAft>
              <a:buClr>
                <a:schemeClr val="dk1"/>
              </a:buClr>
              <a:buSzPts val="1300"/>
              <a:buAutoNum type="arabicPeriod"/>
            </a:pPr>
            <a:endParaRPr sz="13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152400" y="2669425"/>
            <a:ext cx="8839198" cy="1947746"/>
          </a:xfrm>
          <a:prstGeom prst="rect">
            <a:avLst/>
          </a:prstGeom>
          <a:noFill/>
          <a:ln>
            <a:noFill/>
          </a:ln>
        </p:spPr>
      </p:pic>
      <p:sp>
        <p:nvSpPr>
          <p:cNvPr id="124" name="Google Shape;124;p23"/>
          <p:cNvSpPr txBox="1"/>
          <p:nvPr/>
        </p:nvSpPr>
        <p:spPr>
          <a:xfrm>
            <a:off x="427325" y="276200"/>
            <a:ext cx="8473500" cy="3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weekly progress : 14 April 2025</a:t>
            </a:r>
            <a:endParaRPr sz="1800">
              <a:solidFill>
                <a:schemeClr val="dk2"/>
              </a:solidFill>
            </a:endParaRPr>
          </a:p>
        </p:txBody>
      </p:sp>
      <p:sp>
        <p:nvSpPr>
          <p:cNvPr id="125" name="Google Shape;125;p23"/>
          <p:cNvSpPr txBox="1"/>
          <p:nvPr/>
        </p:nvSpPr>
        <p:spPr>
          <a:xfrm>
            <a:off x="413650" y="823375"/>
            <a:ext cx="8301600" cy="7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merubah dari teknik skeleton ke konturing</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152400" y="0"/>
            <a:ext cx="8839201" cy="2187450"/>
          </a:xfrm>
          <a:prstGeom prst="rect">
            <a:avLst/>
          </a:prstGeom>
          <a:noFill/>
          <a:ln>
            <a:noFill/>
          </a:ln>
        </p:spPr>
      </p:pic>
      <p:pic>
        <p:nvPicPr>
          <p:cNvPr id="131" name="Google Shape;131;p24"/>
          <p:cNvPicPr preferRelativeResize="0"/>
          <p:nvPr/>
        </p:nvPicPr>
        <p:blipFill>
          <a:blip r:embed="rId4">
            <a:alphaModFix/>
          </a:blip>
          <a:stretch>
            <a:fillRect/>
          </a:stretch>
        </p:blipFill>
        <p:spPr>
          <a:xfrm>
            <a:off x="152400" y="2761975"/>
            <a:ext cx="8839201" cy="195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152400" y="152400"/>
            <a:ext cx="8581037"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152400" y="152400"/>
            <a:ext cx="8839203" cy="46897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152400" y="152400"/>
            <a:ext cx="8581037" cy="4838701"/>
          </a:xfrm>
          <a:prstGeom prst="rect">
            <a:avLst/>
          </a:prstGeom>
          <a:noFill/>
          <a:ln>
            <a:noFill/>
          </a:ln>
        </p:spPr>
      </p:pic>
      <p:sp>
        <p:nvSpPr>
          <p:cNvPr id="147" name="Google Shape;147;p27"/>
          <p:cNvSpPr txBox="1"/>
          <p:nvPr/>
        </p:nvSpPr>
        <p:spPr>
          <a:xfrm>
            <a:off x="-2230425" y="88600"/>
            <a:ext cx="2016900" cy="7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Progres 28 April 2025</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152400" y="152400"/>
            <a:ext cx="8839203" cy="46897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9"/>
          <p:cNvPicPr preferRelativeResize="0"/>
          <p:nvPr/>
        </p:nvPicPr>
        <p:blipFill>
          <a:blip r:embed="rId3">
            <a:alphaModFix/>
          </a:blip>
          <a:stretch>
            <a:fillRect/>
          </a:stretch>
        </p:blipFill>
        <p:spPr>
          <a:xfrm>
            <a:off x="152400" y="152400"/>
            <a:ext cx="8839200" cy="3485630"/>
          </a:xfrm>
          <a:prstGeom prst="rect">
            <a:avLst/>
          </a:prstGeom>
          <a:noFill/>
          <a:ln>
            <a:noFill/>
          </a:ln>
        </p:spPr>
      </p:pic>
      <p:sp>
        <p:nvSpPr>
          <p:cNvPr id="158" name="Google Shape;158;p29"/>
          <p:cNvSpPr txBox="1"/>
          <p:nvPr/>
        </p:nvSpPr>
        <p:spPr>
          <a:xfrm>
            <a:off x="-2449275" y="104225"/>
            <a:ext cx="2376300" cy="12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contoh yang bismillah</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0" y="152400"/>
            <a:ext cx="8991600" cy="351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1"/>
          <p:cNvPicPr preferRelativeResize="0"/>
          <p:nvPr/>
        </p:nvPicPr>
        <p:blipFill rotWithShape="1">
          <a:blip r:embed="rId3">
            <a:alphaModFix/>
          </a:blip>
          <a:srcRect r="72585" b="51562"/>
          <a:stretch/>
        </p:blipFill>
        <p:spPr>
          <a:xfrm>
            <a:off x="152400" y="152400"/>
            <a:ext cx="5965601" cy="4370926"/>
          </a:xfrm>
          <a:prstGeom prst="rect">
            <a:avLst/>
          </a:prstGeom>
          <a:noFill/>
          <a:ln>
            <a:noFill/>
          </a:ln>
        </p:spPr>
      </p:pic>
      <p:sp>
        <p:nvSpPr>
          <p:cNvPr id="169" name="Google Shape;169;p31"/>
          <p:cNvSpPr txBox="1"/>
          <p:nvPr/>
        </p:nvSpPr>
        <p:spPr>
          <a:xfrm>
            <a:off x="-2574350" y="385625"/>
            <a:ext cx="247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800">
                <a:solidFill>
                  <a:schemeClr val="dk2"/>
                </a:solidFill>
              </a:rPr>
              <a:t>contoh dari huruf yang bertumpuk</a:t>
            </a:r>
            <a:endParaRPr sz="1800">
              <a:solidFill>
                <a:schemeClr val="dk2"/>
              </a:solidFill>
            </a:endParaRPr>
          </a:p>
        </p:txBody>
      </p:sp>
      <p:pic>
        <p:nvPicPr>
          <p:cNvPr id="170" name="Google Shape;170;p31"/>
          <p:cNvPicPr preferRelativeResize="0"/>
          <p:nvPr/>
        </p:nvPicPr>
        <p:blipFill>
          <a:blip r:embed="rId3">
            <a:alphaModFix/>
          </a:blip>
          <a:stretch>
            <a:fillRect/>
          </a:stretch>
        </p:blipFill>
        <p:spPr>
          <a:xfrm>
            <a:off x="401859" y="0"/>
            <a:ext cx="834028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152400" y="152400"/>
            <a:ext cx="8839203" cy="21959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2"/>
          <p:cNvPicPr preferRelativeResize="0"/>
          <p:nvPr/>
        </p:nvPicPr>
        <p:blipFill>
          <a:blip r:embed="rId3">
            <a:alphaModFix/>
          </a:blip>
          <a:stretch>
            <a:fillRect/>
          </a:stretch>
        </p:blipFill>
        <p:spPr>
          <a:xfrm>
            <a:off x="152400" y="152400"/>
            <a:ext cx="8839200" cy="4532500"/>
          </a:xfrm>
          <a:prstGeom prst="rect">
            <a:avLst/>
          </a:prstGeom>
          <a:noFill/>
          <a:ln>
            <a:noFill/>
          </a:ln>
        </p:spPr>
      </p:pic>
      <p:sp>
        <p:nvSpPr>
          <p:cNvPr id="176" name="Google Shape;176;p32"/>
          <p:cNvSpPr txBox="1"/>
          <p:nvPr/>
        </p:nvSpPr>
        <p:spPr>
          <a:xfrm>
            <a:off x="-2824500" y="0"/>
            <a:ext cx="2756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800">
                <a:solidFill>
                  <a:schemeClr val="dk2"/>
                </a:solidFill>
              </a:rPr>
              <a:t>Contoh Histogram Gradient </a:t>
            </a:r>
            <a:endParaRPr sz="1800">
              <a:solidFill>
                <a:schemeClr val="dk2"/>
              </a:solidFill>
            </a:endParaRPr>
          </a:p>
        </p:txBody>
      </p:sp>
      <p:sp>
        <p:nvSpPr>
          <p:cNvPr id="177" name="Google Shape;177;p32"/>
          <p:cNvSpPr txBox="1"/>
          <p:nvPr/>
        </p:nvSpPr>
        <p:spPr>
          <a:xfrm>
            <a:off x="-2584775" y="901550"/>
            <a:ext cx="2470200" cy="40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memakai sobel </a:t>
            </a:r>
            <a:br>
              <a:rPr lang="id" sz="1800">
                <a:solidFill>
                  <a:schemeClr val="dk2"/>
                </a:solidFill>
              </a:rPr>
            </a:br>
            <a:r>
              <a:rPr lang="id" sz="1800">
                <a:solidFill>
                  <a:schemeClr val="dk2"/>
                </a:solidFill>
              </a:rPr>
              <a:t>menghitung semua sudut yang termasuk kedalam bagian skeleton dan mengabaikan selain yang berada pada garis skeleton kemudian dari semua sudut yang sudah dihitung dirata-ratakan</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3"/>
          <p:cNvPicPr preferRelativeResize="0"/>
          <p:nvPr/>
        </p:nvPicPr>
        <p:blipFill>
          <a:blip r:embed="rId3">
            <a:alphaModFix/>
          </a:blip>
          <a:stretch>
            <a:fillRect/>
          </a:stretch>
        </p:blipFill>
        <p:spPr>
          <a:xfrm>
            <a:off x="152400" y="152400"/>
            <a:ext cx="8839200" cy="3485630"/>
          </a:xfrm>
          <a:prstGeom prst="rect">
            <a:avLst/>
          </a:prstGeom>
          <a:noFill/>
          <a:ln>
            <a:noFill/>
          </a:ln>
        </p:spPr>
      </p:pic>
      <p:sp>
        <p:nvSpPr>
          <p:cNvPr id="183" name="Google Shape;183;p33"/>
          <p:cNvSpPr txBox="1"/>
          <p:nvPr/>
        </p:nvSpPr>
        <p:spPr>
          <a:xfrm>
            <a:off x="-2183500" y="651400"/>
            <a:ext cx="18603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600">
                <a:solidFill>
                  <a:schemeClr val="dk2"/>
                </a:solidFill>
              </a:rPr>
              <a:t>mengambil semua titik yang merupakan bagian dari skeleton pada gambar kemudian saya menggunakan</a:t>
            </a:r>
            <a:r>
              <a:rPr lang="id" sz="1800">
                <a:solidFill>
                  <a:schemeClr val="dk2"/>
                </a:solidFill>
              </a:rPr>
              <a:t> </a:t>
            </a:r>
            <a:r>
              <a:rPr lang="id" sz="1300">
                <a:solidFill>
                  <a:schemeClr val="dk1"/>
                </a:solidFill>
              </a:rPr>
              <a:t>Fungsi </a:t>
            </a:r>
            <a:r>
              <a:rPr lang="id" sz="1300">
                <a:solidFill>
                  <a:srgbClr val="188038"/>
                </a:solidFill>
                <a:latin typeface="Roboto Mono"/>
                <a:ea typeface="Roboto Mono"/>
                <a:cs typeface="Roboto Mono"/>
                <a:sym typeface="Roboto Mono"/>
              </a:rPr>
              <a:t>cv2.fitLine</a:t>
            </a:r>
            <a:r>
              <a:rPr lang="id" sz="1300">
                <a:solidFill>
                  <a:schemeClr val="dk1"/>
                </a:solidFill>
              </a:rPr>
              <a:t> itu seperti mencari garis lurus yang paling pas (terdekat) ke semua titik tadi.</a:t>
            </a:r>
            <a:endParaRPr sz="2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4"/>
          <p:cNvPicPr preferRelativeResize="0"/>
          <p:nvPr/>
        </p:nvPicPr>
        <p:blipFill>
          <a:blip r:embed="rId3">
            <a:alphaModFix/>
          </a:blip>
          <a:stretch>
            <a:fillRect/>
          </a:stretch>
        </p:blipFill>
        <p:spPr>
          <a:xfrm>
            <a:off x="152400" y="152400"/>
            <a:ext cx="8857850"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52400" y="152400"/>
            <a:ext cx="8839200" cy="34856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p:nvPr/>
        </p:nvSpPr>
        <p:spPr>
          <a:xfrm>
            <a:off x="-2105350" y="152400"/>
            <a:ext cx="1860300" cy="13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Hasil Cropping ini saya dapat dari : Syair Perahu halaman 06 baris ke -4</a:t>
            </a:r>
            <a:endParaRPr sz="1800">
              <a:solidFill>
                <a:schemeClr val="dk2"/>
              </a:solidFill>
            </a:endParaRPr>
          </a:p>
        </p:txBody>
      </p:sp>
      <p:pic>
        <p:nvPicPr>
          <p:cNvPr id="199" name="Google Shape;199;p36"/>
          <p:cNvPicPr preferRelativeResize="0"/>
          <p:nvPr/>
        </p:nvPicPr>
        <p:blipFill>
          <a:blip r:embed="rId3">
            <a:alphaModFix/>
          </a:blip>
          <a:stretch>
            <a:fillRect/>
          </a:stretch>
        </p:blipFill>
        <p:spPr>
          <a:xfrm>
            <a:off x="152400" y="152400"/>
            <a:ext cx="8906200" cy="4032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7"/>
          <p:cNvPicPr preferRelativeResize="0"/>
          <p:nvPr/>
        </p:nvPicPr>
        <p:blipFill>
          <a:blip r:embed="rId3">
            <a:alphaModFix/>
          </a:blip>
          <a:stretch>
            <a:fillRect/>
          </a:stretch>
        </p:blipFill>
        <p:spPr>
          <a:xfrm>
            <a:off x="2391975" y="625325"/>
            <a:ext cx="6752026" cy="3112967"/>
          </a:xfrm>
          <a:prstGeom prst="rect">
            <a:avLst/>
          </a:prstGeom>
          <a:noFill/>
          <a:ln>
            <a:noFill/>
          </a:ln>
        </p:spPr>
      </p:pic>
      <p:sp>
        <p:nvSpPr>
          <p:cNvPr id="205" name="Google Shape;205;p37"/>
          <p:cNvSpPr txBox="1"/>
          <p:nvPr/>
        </p:nvSpPr>
        <p:spPr>
          <a:xfrm>
            <a:off x="-2480550" y="401275"/>
            <a:ext cx="22983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penerapan histogram proyeksi sebelum proses skeletonisasi</a:t>
            </a:r>
            <a:endParaRPr sz="1800">
              <a:solidFill>
                <a:schemeClr val="dk2"/>
              </a:solidFill>
            </a:endParaRPr>
          </a:p>
        </p:txBody>
      </p:sp>
      <p:pic>
        <p:nvPicPr>
          <p:cNvPr id="206" name="Google Shape;206;p37"/>
          <p:cNvPicPr preferRelativeResize="0"/>
          <p:nvPr/>
        </p:nvPicPr>
        <p:blipFill rotWithShape="1">
          <a:blip r:embed="rId4">
            <a:alphaModFix/>
          </a:blip>
          <a:srcRect l="66170"/>
          <a:stretch/>
        </p:blipFill>
        <p:spPr>
          <a:xfrm>
            <a:off x="75075" y="1183075"/>
            <a:ext cx="2214400" cy="218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152400" y="152400"/>
            <a:ext cx="8839200" cy="40018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9"/>
          <p:cNvPicPr preferRelativeResize="0"/>
          <p:nvPr/>
        </p:nvPicPr>
        <p:blipFill>
          <a:blip r:embed="rId3">
            <a:alphaModFix/>
          </a:blip>
          <a:stretch>
            <a:fillRect/>
          </a:stretch>
        </p:blipFill>
        <p:spPr>
          <a:xfrm>
            <a:off x="168025" y="152400"/>
            <a:ext cx="8578442" cy="4838701"/>
          </a:xfrm>
          <a:prstGeom prst="rect">
            <a:avLst/>
          </a:prstGeom>
          <a:noFill/>
          <a:ln>
            <a:noFill/>
          </a:ln>
        </p:spPr>
      </p:pic>
      <p:sp>
        <p:nvSpPr>
          <p:cNvPr id="217" name="Google Shape;217;p39"/>
          <p:cNvSpPr txBox="1"/>
          <p:nvPr/>
        </p:nvSpPr>
        <p:spPr>
          <a:xfrm>
            <a:off x="-2355475" y="495075"/>
            <a:ext cx="1923000" cy="8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perpotongan dari titik lembah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40"/>
          <p:cNvPicPr preferRelativeResize="0"/>
          <p:nvPr/>
        </p:nvPicPr>
        <p:blipFill>
          <a:blip r:embed="rId3">
            <a:alphaModFix/>
          </a:blip>
          <a:stretch>
            <a:fillRect/>
          </a:stretch>
        </p:blipFill>
        <p:spPr>
          <a:xfrm>
            <a:off x="152400" y="152400"/>
            <a:ext cx="8053566" cy="4838701"/>
          </a:xfrm>
          <a:prstGeom prst="rect">
            <a:avLst/>
          </a:prstGeom>
          <a:noFill/>
          <a:ln>
            <a:noFill/>
          </a:ln>
        </p:spPr>
      </p:pic>
      <p:sp>
        <p:nvSpPr>
          <p:cNvPr id="223" name="Google Shape;223;p40"/>
          <p:cNvSpPr txBox="1"/>
          <p:nvPr/>
        </p:nvSpPr>
        <p:spPr>
          <a:xfrm>
            <a:off x="-2355475" y="370000"/>
            <a:ext cx="22200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pemotongn huruf  dari titik puncak</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41"/>
          <p:cNvPicPr preferRelativeResize="0"/>
          <p:nvPr/>
        </p:nvPicPr>
        <p:blipFill>
          <a:blip r:embed="rId3">
            <a:alphaModFix/>
          </a:blip>
          <a:stretch>
            <a:fillRect/>
          </a:stretch>
        </p:blipFill>
        <p:spPr>
          <a:xfrm>
            <a:off x="0" y="0"/>
            <a:ext cx="9144003" cy="1908650"/>
          </a:xfrm>
          <a:prstGeom prst="rect">
            <a:avLst/>
          </a:prstGeom>
          <a:noFill/>
          <a:ln>
            <a:noFill/>
          </a:ln>
        </p:spPr>
      </p:pic>
      <p:pic>
        <p:nvPicPr>
          <p:cNvPr id="229" name="Google Shape;229;p41"/>
          <p:cNvPicPr preferRelativeResize="0"/>
          <p:nvPr/>
        </p:nvPicPr>
        <p:blipFill>
          <a:blip r:embed="rId4">
            <a:alphaModFix/>
          </a:blip>
          <a:stretch>
            <a:fillRect/>
          </a:stretch>
        </p:blipFill>
        <p:spPr>
          <a:xfrm>
            <a:off x="0" y="2571753"/>
            <a:ext cx="9144003" cy="190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68050" y="97675"/>
            <a:ext cx="5531996" cy="2266950"/>
          </a:xfrm>
          <a:prstGeom prst="rect">
            <a:avLst/>
          </a:prstGeom>
          <a:noFill/>
          <a:ln>
            <a:noFill/>
          </a:ln>
        </p:spPr>
      </p:pic>
      <p:pic>
        <p:nvPicPr>
          <p:cNvPr id="68" name="Google Shape;68;p15"/>
          <p:cNvPicPr preferRelativeResize="0"/>
          <p:nvPr/>
        </p:nvPicPr>
        <p:blipFill>
          <a:blip r:embed="rId4">
            <a:alphaModFix/>
          </a:blip>
          <a:stretch>
            <a:fillRect/>
          </a:stretch>
        </p:blipFill>
        <p:spPr>
          <a:xfrm>
            <a:off x="152400" y="2517025"/>
            <a:ext cx="5269254" cy="2474075"/>
          </a:xfrm>
          <a:prstGeom prst="rect">
            <a:avLst/>
          </a:prstGeom>
          <a:noFill/>
          <a:ln>
            <a:noFill/>
          </a:ln>
        </p:spPr>
      </p:pic>
      <p:sp>
        <p:nvSpPr>
          <p:cNvPr id="69" name="Google Shape;69;p15"/>
          <p:cNvSpPr txBox="1"/>
          <p:nvPr/>
        </p:nvSpPr>
        <p:spPr>
          <a:xfrm>
            <a:off x="6100225" y="1883825"/>
            <a:ext cx="26034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b="1">
                <a:solidFill>
                  <a:schemeClr val="dk2"/>
                </a:solidFill>
              </a:rPr>
              <a:t>gambar skeleton yang kemudian dijadikan histogram </a:t>
            </a:r>
            <a:endParaRPr sz="1800" b="1">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2"/>
          <p:cNvPicPr preferRelativeResize="0"/>
          <p:nvPr/>
        </p:nvPicPr>
        <p:blipFill>
          <a:blip r:embed="rId3">
            <a:alphaModFix/>
          </a:blip>
          <a:stretch>
            <a:fillRect/>
          </a:stretch>
        </p:blipFill>
        <p:spPr>
          <a:xfrm>
            <a:off x="152400" y="152400"/>
            <a:ext cx="8873475"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43"/>
          <p:cNvPicPr preferRelativeResize="0"/>
          <p:nvPr/>
        </p:nvPicPr>
        <p:blipFill>
          <a:blip r:embed="rId3">
            <a:alphaModFix/>
          </a:blip>
          <a:stretch>
            <a:fillRect/>
          </a:stretch>
        </p:blipFill>
        <p:spPr>
          <a:xfrm>
            <a:off x="1331250" y="0"/>
            <a:ext cx="6481526" cy="4953000"/>
          </a:xfrm>
          <a:prstGeom prst="rect">
            <a:avLst/>
          </a:prstGeom>
          <a:noFill/>
          <a:ln>
            <a:noFill/>
          </a:ln>
        </p:spPr>
      </p:pic>
      <p:sp>
        <p:nvSpPr>
          <p:cNvPr id="240" name="Google Shape;240;p43"/>
          <p:cNvSpPr txBox="1"/>
          <p:nvPr/>
        </p:nvSpPr>
        <p:spPr>
          <a:xfrm>
            <a:off x="-2230425" y="416900"/>
            <a:ext cx="2141700" cy="229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id" sz="1800">
                <a:solidFill>
                  <a:schemeClr val="dk2"/>
                </a:solidFill>
              </a:rPr>
              <a:t>deteksi titik diakritik yang berada diatas baseline </a:t>
            </a:r>
            <a:endParaRPr sz="1800">
              <a:solidFill>
                <a:schemeClr val="dk2"/>
              </a:solidFill>
            </a:endParaRPr>
          </a:p>
          <a:p>
            <a:pPr marL="457200" lvl="0" indent="-342900" algn="l" rtl="0">
              <a:spcBef>
                <a:spcPts val="0"/>
              </a:spcBef>
              <a:spcAft>
                <a:spcPts val="0"/>
              </a:spcAft>
              <a:buClr>
                <a:schemeClr val="dk2"/>
              </a:buClr>
              <a:buSzPts val="1800"/>
              <a:buChar char="●"/>
            </a:pPr>
            <a:r>
              <a:rPr lang="id" sz="1800">
                <a:solidFill>
                  <a:schemeClr val="dk2"/>
                </a:solidFill>
              </a:rPr>
              <a:t>perkiraan baseline terlektak di baris 161</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2122250" y="105500"/>
            <a:ext cx="4581525" cy="4800600"/>
          </a:xfrm>
          <a:prstGeom prst="rect">
            <a:avLst/>
          </a:prstGeom>
          <a:noFill/>
          <a:ln>
            <a:noFill/>
          </a:ln>
        </p:spPr>
      </p:pic>
      <p:sp>
        <p:nvSpPr>
          <p:cNvPr id="246" name="Google Shape;246;p44"/>
          <p:cNvSpPr txBox="1"/>
          <p:nvPr/>
        </p:nvSpPr>
        <p:spPr>
          <a:xfrm>
            <a:off x="-2074075" y="416900"/>
            <a:ext cx="1876200" cy="7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deteksi titik diakritik yang berada diatas baseline namun ditambahkan filter  luas area objek (jumlah piksel putih)</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5"/>
          <p:cNvPicPr preferRelativeResize="0"/>
          <p:nvPr/>
        </p:nvPicPr>
        <p:blipFill>
          <a:blip r:embed="rId3">
            <a:alphaModFix/>
          </a:blip>
          <a:stretch>
            <a:fillRect/>
          </a:stretch>
        </p:blipFill>
        <p:spPr>
          <a:xfrm>
            <a:off x="1793950" y="89850"/>
            <a:ext cx="4962525" cy="4695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6"/>
          <p:cNvPicPr preferRelativeResize="0"/>
          <p:nvPr/>
        </p:nvPicPr>
        <p:blipFill>
          <a:blip r:embed="rId3">
            <a:alphaModFix/>
          </a:blip>
          <a:stretch>
            <a:fillRect/>
          </a:stretch>
        </p:blipFill>
        <p:spPr>
          <a:xfrm>
            <a:off x="152400" y="152400"/>
            <a:ext cx="8839198" cy="41854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p:nvPr/>
        </p:nvSpPr>
        <p:spPr>
          <a:xfrm>
            <a:off x="-2292950" y="182400"/>
            <a:ext cx="2001000" cy="5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chemeClr val="dk2"/>
                </a:solidFill>
              </a:rPr>
              <a:t>Progress 14 Juli 2025</a:t>
            </a:r>
            <a:endParaRPr sz="1800">
              <a:solidFill>
                <a:schemeClr val="dk2"/>
              </a:solidFill>
            </a:endParaRPr>
          </a:p>
        </p:txBody>
      </p:sp>
      <p:pic>
        <p:nvPicPr>
          <p:cNvPr id="262" name="Google Shape;262;p47"/>
          <p:cNvPicPr preferRelativeResize="0"/>
          <p:nvPr/>
        </p:nvPicPr>
        <p:blipFill>
          <a:blip r:embed="rId3">
            <a:alphaModFix/>
          </a:blip>
          <a:stretch>
            <a:fillRect/>
          </a:stretch>
        </p:blipFill>
        <p:spPr>
          <a:xfrm>
            <a:off x="3444239" y="375385"/>
            <a:ext cx="5699761" cy="4196854"/>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2584021658"/>
              </p:ext>
            </p:extLst>
          </p:nvPr>
        </p:nvGraphicFramePr>
        <p:xfrm>
          <a:off x="154005" y="48126"/>
          <a:ext cx="3220385" cy="3915615"/>
        </p:xfrm>
        <a:graphic>
          <a:graphicData uri="http://schemas.openxmlformats.org/drawingml/2006/table">
            <a:tbl>
              <a:tblPr>
                <a:tableStyleId>{5C22544A-7EE6-4342-B048-85BDC9FD1C3A}</a:tableStyleId>
              </a:tblPr>
              <a:tblGrid>
                <a:gridCol w="513550"/>
                <a:gridCol w="620539"/>
                <a:gridCol w="898712"/>
                <a:gridCol w="1187584"/>
              </a:tblGrid>
              <a:tr h="829997">
                <a:tc>
                  <a:txBody>
                    <a:bodyPr/>
                    <a:lstStyle/>
                    <a:p>
                      <a:pPr algn="ctr" fontAlgn="ctr"/>
                      <a:r>
                        <a:rPr lang="en-US" sz="1100" b="1" u="none" strike="noStrike" dirty="0" err="1">
                          <a:effectLst/>
                        </a:rPr>
                        <a:t>Sudut</a:t>
                      </a:r>
                      <a:endParaRPr lang="en-US" sz="1100" b="1" i="0" u="none" strike="noStrike" dirty="0">
                        <a:solidFill>
                          <a:srgbClr val="000000"/>
                        </a:solidFill>
                        <a:effectLst/>
                        <a:latin typeface="Calibri"/>
                      </a:endParaRPr>
                    </a:p>
                  </a:txBody>
                  <a:tcPr marL="6350" marR="6350" marT="6350" marB="0" anchor="ctr"/>
                </a:tc>
                <a:tc>
                  <a:txBody>
                    <a:bodyPr/>
                    <a:lstStyle/>
                    <a:p>
                      <a:pPr algn="ctr" fontAlgn="ctr"/>
                      <a:r>
                        <a:rPr lang="en-US" sz="1100" b="1" u="none" strike="noStrike" dirty="0" err="1">
                          <a:effectLst/>
                        </a:rPr>
                        <a:t>Gambar</a:t>
                      </a:r>
                      <a:r>
                        <a:rPr lang="en-US" sz="1100" b="1" u="none" strike="noStrike" dirty="0">
                          <a:effectLst/>
                        </a:rPr>
                        <a:t> </a:t>
                      </a:r>
                      <a:r>
                        <a:rPr lang="en-US" sz="1100" b="1" u="none" strike="noStrike" dirty="0" err="1">
                          <a:effectLst/>
                        </a:rPr>
                        <a:t>Teks</a:t>
                      </a:r>
                      <a:r>
                        <a:rPr lang="en-US" sz="1100" b="1" u="none" strike="noStrike" dirty="0">
                          <a:effectLst/>
                        </a:rPr>
                        <a:t> </a:t>
                      </a:r>
                      <a:r>
                        <a:rPr lang="en-US" sz="1100" b="1" u="none" strike="noStrike" dirty="0" err="1">
                          <a:effectLst/>
                        </a:rPr>
                        <a:t>Rotasi</a:t>
                      </a:r>
                      <a:endParaRPr lang="en-US" sz="1100" b="1" i="0" u="none" strike="noStrike" dirty="0">
                        <a:solidFill>
                          <a:srgbClr val="000000"/>
                        </a:solidFill>
                        <a:effectLst/>
                        <a:latin typeface="Calibri"/>
                      </a:endParaRPr>
                    </a:p>
                  </a:txBody>
                  <a:tcPr marL="6350" marR="6350" marT="6350" marB="0" anchor="ctr"/>
                </a:tc>
                <a:tc>
                  <a:txBody>
                    <a:bodyPr/>
                    <a:lstStyle/>
                    <a:p>
                      <a:pPr algn="ctr" fontAlgn="ctr"/>
                      <a:r>
                        <a:rPr lang="en-US" sz="1100" b="1" u="none" strike="noStrike" dirty="0">
                          <a:effectLst/>
                        </a:rPr>
                        <a:t>Histogram </a:t>
                      </a:r>
                      <a:r>
                        <a:rPr lang="en-US" sz="1100" b="1" u="none" strike="noStrike" dirty="0" err="1">
                          <a:effectLst/>
                        </a:rPr>
                        <a:t>Proyeksi</a:t>
                      </a:r>
                      <a:endParaRPr lang="en-US" sz="1100" b="1" i="0" u="none" strike="noStrike" dirty="0">
                        <a:solidFill>
                          <a:srgbClr val="000000"/>
                        </a:solidFill>
                        <a:effectLst/>
                        <a:latin typeface="Calibri"/>
                      </a:endParaRPr>
                    </a:p>
                  </a:txBody>
                  <a:tcPr marL="6350" marR="6350" marT="6350" marB="0" anchor="ctr"/>
                </a:tc>
                <a:tc>
                  <a:txBody>
                    <a:bodyPr/>
                    <a:lstStyle/>
                    <a:p>
                      <a:pPr algn="ctr" fontAlgn="ctr"/>
                      <a:r>
                        <a:rPr lang="en-US" sz="1100" b="1" u="none" strike="noStrike" dirty="0" err="1">
                          <a:effectLst/>
                        </a:rPr>
                        <a:t>Interpretasi</a:t>
                      </a:r>
                      <a:endParaRPr lang="en-US" sz="1100" b="1" i="0" u="none" strike="noStrike" dirty="0">
                        <a:solidFill>
                          <a:srgbClr val="000000"/>
                        </a:solidFill>
                        <a:effectLst/>
                        <a:latin typeface="Calibri"/>
                      </a:endParaRPr>
                    </a:p>
                  </a:txBody>
                  <a:tcPr marL="6350" marR="6350" marT="6350" marB="0" anchor="ctr"/>
                </a:tc>
              </a:tr>
              <a:tr h="1103213">
                <a:tc>
                  <a:txBody>
                    <a:bodyPr/>
                    <a:lstStyle/>
                    <a:p>
                      <a:pPr algn="l" fontAlgn="ctr"/>
                      <a:r>
                        <a:rPr lang="en-US" sz="1100" u="none" strike="noStrike">
                          <a:effectLst/>
                        </a:rPr>
                        <a:t>72°</a:t>
                      </a:r>
                      <a:endParaRPr lang="en-US" sz="1100" b="1" i="0" u="none" strike="noStrike">
                        <a:solidFill>
                          <a:srgbClr val="000000"/>
                        </a:solidFill>
                        <a:effectLst/>
                        <a:latin typeface="Calibri"/>
                      </a:endParaRPr>
                    </a:p>
                  </a:txBody>
                  <a:tcPr marL="6350" marR="6350" marT="6350" marB="0" anchor="ctr"/>
                </a:tc>
                <a:tc>
                  <a:txBody>
                    <a:bodyPr/>
                    <a:lstStyle/>
                    <a:p>
                      <a:pPr algn="l" fontAlgn="ctr"/>
                      <a:r>
                        <a:rPr lang="en-US" sz="1100" u="none" strike="noStrike">
                          <a:effectLst/>
                        </a:rPr>
                        <a:t>Miring ke kiri</a:t>
                      </a:r>
                      <a:endParaRPr lang="en-US" sz="1100" b="0" i="0" u="none" strike="noStrike">
                        <a:solidFill>
                          <a:srgbClr val="000000"/>
                        </a:solidFill>
                        <a:effectLst/>
                        <a:latin typeface="Calibri"/>
                      </a:endParaRPr>
                    </a:p>
                  </a:txBody>
                  <a:tcPr marL="6350" marR="6350" marT="6350" marB="0" anchor="ctr"/>
                </a:tc>
                <a:tc>
                  <a:txBody>
                    <a:bodyPr/>
                    <a:lstStyle/>
                    <a:p>
                      <a:pPr algn="l" fontAlgn="ctr"/>
                      <a:r>
                        <a:rPr lang="en-US" sz="1100" u="none" strike="noStrike">
                          <a:effectLst/>
                        </a:rPr>
                        <a:t>Banyak puncak dan lembah</a:t>
                      </a:r>
                      <a:endParaRPr lang="en-US" sz="1100" b="0" i="0" u="none" strike="noStrike">
                        <a:solidFill>
                          <a:srgbClr val="000000"/>
                        </a:solidFill>
                        <a:effectLst/>
                        <a:latin typeface="Calibri"/>
                      </a:endParaRPr>
                    </a:p>
                  </a:txBody>
                  <a:tcPr marL="6350" marR="6350" marT="6350" marB="0" anchor="ctr"/>
                </a:tc>
                <a:tc>
                  <a:txBody>
                    <a:bodyPr/>
                    <a:lstStyle/>
                    <a:p>
                      <a:pPr algn="l" fontAlgn="ctr"/>
                      <a:r>
                        <a:rPr lang="en-US" sz="1100" u="none" strike="noStrike" dirty="0" err="1">
                          <a:effectLst/>
                        </a:rPr>
                        <a:t>Masih</a:t>
                      </a:r>
                      <a:r>
                        <a:rPr lang="en-US" sz="1100" u="none" strike="noStrike" dirty="0">
                          <a:effectLst/>
                        </a:rPr>
                        <a:t> </a:t>
                      </a:r>
                      <a:r>
                        <a:rPr lang="en-US" sz="1100" u="none" strike="noStrike" dirty="0" err="1">
                          <a:effectLst/>
                        </a:rPr>
                        <a:t>bisa</a:t>
                      </a:r>
                      <a:r>
                        <a:rPr lang="en-US" sz="1100" u="none" strike="noStrike" dirty="0">
                          <a:effectLst/>
                        </a:rPr>
                        <a:t> </a:t>
                      </a:r>
                      <a:r>
                        <a:rPr lang="en-US" sz="1100" u="none" strike="noStrike" dirty="0" err="1">
                          <a:effectLst/>
                        </a:rPr>
                        <a:t>digunakan</a:t>
                      </a:r>
                      <a:r>
                        <a:rPr lang="en-US" sz="1100" u="none" strike="noStrike" dirty="0">
                          <a:effectLst/>
                        </a:rPr>
                        <a:t> </a:t>
                      </a:r>
                      <a:r>
                        <a:rPr lang="en-US" sz="1100" u="none" strike="noStrike" dirty="0" err="1">
                          <a:effectLst/>
                        </a:rPr>
                        <a:t>walau</a:t>
                      </a:r>
                      <a:r>
                        <a:rPr lang="en-US" sz="1100" u="none" strike="noStrike" dirty="0">
                          <a:effectLst/>
                        </a:rPr>
                        <a:t> </a:t>
                      </a:r>
                      <a:r>
                        <a:rPr lang="en-US" sz="1100" u="none" strike="noStrike" dirty="0" err="1">
                          <a:effectLst/>
                        </a:rPr>
                        <a:t>bentuk</a:t>
                      </a:r>
                      <a:r>
                        <a:rPr lang="en-US" sz="1100" u="none" strike="noStrike" dirty="0">
                          <a:effectLst/>
                        </a:rPr>
                        <a:t> </a:t>
                      </a:r>
                      <a:r>
                        <a:rPr lang="en-US" sz="1100" u="none" strike="noStrike" dirty="0" err="1">
                          <a:effectLst/>
                        </a:rPr>
                        <a:t>huruf</a:t>
                      </a:r>
                      <a:r>
                        <a:rPr lang="en-US" sz="1100" u="none" strike="noStrike" dirty="0">
                          <a:effectLst/>
                        </a:rPr>
                        <a:t> </a:t>
                      </a:r>
                      <a:r>
                        <a:rPr lang="en-US" sz="1100" u="none" strike="noStrike" dirty="0" err="1">
                          <a:effectLst/>
                        </a:rPr>
                        <a:t>agak</a:t>
                      </a:r>
                      <a:r>
                        <a:rPr lang="en-US" sz="1100" u="none" strike="noStrike" dirty="0">
                          <a:effectLst/>
                        </a:rPr>
                        <a:t> miring</a:t>
                      </a:r>
                      <a:endParaRPr lang="en-US" sz="1100" b="1" i="0" u="none" strike="noStrike" dirty="0">
                        <a:solidFill>
                          <a:srgbClr val="000000"/>
                        </a:solidFill>
                        <a:effectLst/>
                        <a:latin typeface="Calibri"/>
                      </a:endParaRPr>
                    </a:p>
                  </a:txBody>
                  <a:tcPr marL="6350" marR="6350" marT="6350" marB="0" anchor="ctr"/>
                </a:tc>
              </a:tr>
              <a:tr h="879192">
                <a:tc>
                  <a:txBody>
                    <a:bodyPr/>
                    <a:lstStyle/>
                    <a:p>
                      <a:pPr algn="l" fontAlgn="ctr"/>
                      <a:r>
                        <a:rPr lang="en-US" sz="1100" u="none" strike="noStrike">
                          <a:effectLst/>
                        </a:rPr>
                        <a:t>90°</a:t>
                      </a:r>
                      <a:endParaRPr lang="en-US" sz="1100" b="1" i="0" u="none" strike="noStrike">
                        <a:solidFill>
                          <a:srgbClr val="000000"/>
                        </a:solidFill>
                        <a:effectLst/>
                        <a:latin typeface="Calibri"/>
                      </a:endParaRPr>
                    </a:p>
                  </a:txBody>
                  <a:tcPr marL="6350" marR="6350" marT="6350" marB="0" anchor="ctr"/>
                </a:tc>
                <a:tc>
                  <a:txBody>
                    <a:bodyPr/>
                    <a:lstStyle/>
                    <a:p>
                      <a:pPr algn="l" fontAlgn="ctr"/>
                      <a:r>
                        <a:rPr lang="en-US" sz="1100" u="none" strike="noStrike">
                          <a:effectLst/>
                        </a:rPr>
                        <a:t>Tegak (default)</a:t>
                      </a:r>
                      <a:endParaRPr lang="en-US" sz="1100" b="0" i="0" u="none" strike="noStrike">
                        <a:solidFill>
                          <a:srgbClr val="000000"/>
                        </a:solidFill>
                        <a:effectLst/>
                        <a:latin typeface="Calibri"/>
                      </a:endParaRPr>
                    </a:p>
                  </a:txBody>
                  <a:tcPr marL="6350" marR="6350" marT="6350" marB="0" anchor="ctr"/>
                </a:tc>
                <a:tc>
                  <a:txBody>
                    <a:bodyPr/>
                    <a:lstStyle/>
                    <a:p>
                      <a:pPr algn="l" fontAlgn="ctr"/>
                      <a:r>
                        <a:rPr lang="en-US" sz="1100" u="none" strike="noStrike">
                          <a:effectLst/>
                        </a:rPr>
                        <a:t>Jelas, tajam, rapi</a:t>
                      </a:r>
                      <a:endParaRPr lang="en-US" sz="1100" b="0" i="0" u="none" strike="noStrike">
                        <a:solidFill>
                          <a:srgbClr val="000000"/>
                        </a:solidFill>
                        <a:effectLst/>
                        <a:latin typeface="Calibri"/>
                      </a:endParaRPr>
                    </a:p>
                  </a:txBody>
                  <a:tcPr marL="6350" marR="6350" marT="6350" marB="0" anchor="ctr"/>
                </a:tc>
                <a:tc>
                  <a:txBody>
                    <a:bodyPr/>
                    <a:lstStyle/>
                    <a:p>
                      <a:pPr algn="l" fontAlgn="ctr"/>
                      <a:r>
                        <a:rPr lang="en-US" sz="1100" u="none" strike="noStrike" dirty="0">
                          <a:effectLst/>
                        </a:rPr>
                        <a:t>Ideal </a:t>
                      </a:r>
                      <a:r>
                        <a:rPr lang="en-US" sz="1100" u="none" strike="noStrike" dirty="0" err="1">
                          <a:effectLst/>
                        </a:rPr>
                        <a:t>untuk</a:t>
                      </a:r>
                      <a:r>
                        <a:rPr lang="en-US" sz="1100" u="none" strike="noStrike" dirty="0">
                          <a:effectLst/>
                        </a:rPr>
                        <a:t> </a:t>
                      </a:r>
                      <a:r>
                        <a:rPr lang="en-US" sz="1100" u="none" strike="noStrike" dirty="0" err="1">
                          <a:effectLst/>
                        </a:rPr>
                        <a:t>segmentasi</a:t>
                      </a:r>
                      <a:r>
                        <a:rPr lang="en-US" sz="1100" u="none" strike="noStrike" dirty="0">
                          <a:effectLst/>
                        </a:rPr>
                        <a:t> </a:t>
                      </a:r>
                      <a:r>
                        <a:rPr lang="en-US" sz="1100" u="none" strike="noStrike" dirty="0" err="1">
                          <a:effectLst/>
                        </a:rPr>
                        <a:t>berbasis</a:t>
                      </a:r>
                      <a:r>
                        <a:rPr lang="en-US" sz="1100" u="none" strike="noStrike" dirty="0">
                          <a:effectLst/>
                        </a:rPr>
                        <a:t> </a:t>
                      </a:r>
                      <a:r>
                        <a:rPr lang="en-US" sz="1100" u="none" strike="noStrike" dirty="0" err="1">
                          <a:effectLst/>
                        </a:rPr>
                        <a:t>proyeksi</a:t>
                      </a:r>
                      <a:endParaRPr lang="en-US" sz="1100" b="1" i="0" u="none" strike="noStrike" dirty="0">
                        <a:solidFill>
                          <a:srgbClr val="000000"/>
                        </a:solidFill>
                        <a:effectLst/>
                        <a:latin typeface="Calibri"/>
                      </a:endParaRPr>
                    </a:p>
                  </a:txBody>
                  <a:tcPr marL="6350" marR="6350" marT="6350" marB="0" anchor="ctr"/>
                </a:tc>
              </a:tr>
              <a:tr h="1103213">
                <a:tc>
                  <a:txBody>
                    <a:bodyPr/>
                    <a:lstStyle/>
                    <a:p>
                      <a:pPr algn="l" fontAlgn="ctr"/>
                      <a:r>
                        <a:rPr lang="en-US" sz="1100" u="none" strike="noStrike">
                          <a:effectLst/>
                        </a:rPr>
                        <a:t>108°</a:t>
                      </a:r>
                      <a:endParaRPr lang="en-US" sz="1100" b="1" i="0" u="none" strike="noStrike">
                        <a:solidFill>
                          <a:srgbClr val="000000"/>
                        </a:solidFill>
                        <a:effectLst/>
                        <a:latin typeface="Calibri"/>
                      </a:endParaRPr>
                    </a:p>
                  </a:txBody>
                  <a:tcPr marL="6350" marR="6350" marT="6350" marB="0" anchor="ctr"/>
                </a:tc>
                <a:tc>
                  <a:txBody>
                    <a:bodyPr/>
                    <a:lstStyle/>
                    <a:p>
                      <a:pPr algn="l" fontAlgn="ctr"/>
                      <a:r>
                        <a:rPr lang="en-US" sz="1100" u="none" strike="noStrike">
                          <a:effectLst/>
                        </a:rPr>
                        <a:t>Miring ke kanan</a:t>
                      </a:r>
                      <a:endParaRPr lang="en-US" sz="1100" b="0" i="0" u="none" strike="noStrike">
                        <a:solidFill>
                          <a:srgbClr val="000000"/>
                        </a:solidFill>
                        <a:effectLst/>
                        <a:latin typeface="Calibri"/>
                      </a:endParaRPr>
                    </a:p>
                  </a:txBody>
                  <a:tcPr marL="6350" marR="6350" marT="6350" marB="0" anchor="ctr"/>
                </a:tc>
                <a:tc>
                  <a:txBody>
                    <a:bodyPr/>
                    <a:lstStyle/>
                    <a:p>
                      <a:pPr algn="l" fontAlgn="ctr"/>
                      <a:r>
                        <a:rPr lang="en-US" sz="1100" u="none" strike="noStrike" dirty="0">
                          <a:effectLst/>
                        </a:rPr>
                        <a:t>Histogram </a:t>
                      </a:r>
                      <a:r>
                        <a:rPr lang="en-US" sz="1100" u="none" strike="noStrike" dirty="0" err="1">
                          <a:effectLst/>
                        </a:rPr>
                        <a:t>tetap</a:t>
                      </a:r>
                      <a:r>
                        <a:rPr lang="en-US" sz="1100" u="none" strike="noStrike" dirty="0">
                          <a:effectLst/>
                        </a:rPr>
                        <a:t> </a:t>
                      </a:r>
                      <a:r>
                        <a:rPr lang="en-US" sz="1100" u="none" strike="noStrike" dirty="0" err="1">
                          <a:effectLst/>
                        </a:rPr>
                        <a:t>terbaca</a:t>
                      </a:r>
                      <a:endParaRPr lang="en-US" sz="1100" b="0" i="0" u="none" strike="noStrike" dirty="0">
                        <a:solidFill>
                          <a:srgbClr val="000000"/>
                        </a:solidFill>
                        <a:effectLst/>
                        <a:latin typeface="Calibri"/>
                      </a:endParaRPr>
                    </a:p>
                  </a:txBody>
                  <a:tcPr marL="6350" marR="6350" marT="6350" marB="0" anchor="ctr"/>
                </a:tc>
                <a:tc>
                  <a:txBody>
                    <a:bodyPr/>
                    <a:lstStyle/>
                    <a:p>
                      <a:pPr algn="l" fontAlgn="ctr"/>
                      <a:r>
                        <a:rPr lang="en-US" sz="1100" u="none" strike="noStrike" dirty="0" err="1">
                          <a:effectLst/>
                        </a:rPr>
                        <a:t>Cukup</a:t>
                      </a:r>
                      <a:r>
                        <a:rPr lang="en-US" sz="1100" u="none" strike="noStrike" dirty="0">
                          <a:effectLst/>
                        </a:rPr>
                        <a:t> </a:t>
                      </a:r>
                      <a:r>
                        <a:rPr lang="en-US" sz="1100" u="none" strike="noStrike" dirty="0" err="1">
                          <a:effectLst/>
                        </a:rPr>
                        <a:t>bagus</a:t>
                      </a:r>
                      <a:r>
                        <a:rPr lang="en-US" sz="1100" u="none" strike="noStrike" dirty="0">
                          <a:effectLst/>
                        </a:rPr>
                        <a:t>, </a:t>
                      </a:r>
                      <a:r>
                        <a:rPr lang="en-US" sz="1100" u="none" strike="noStrike" dirty="0" err="1">
                          <a:effectLst/>
                        </a:rPr>
                        <a:t>bisa</a:t>
                      </a:r>
                      <a:r>
                        <a:rPr lang="en-US" sz="1100" u="none" strike="noStrike" dirty="0">
                          <a:effectLst/>
                        </a:rPr>
                        <a:t> </a:t>
                      </a:r>
                      <a:r>
                        <a:rPr lang="en-US" sz="1100" u="none" strike="noStrike" dirty="0" err="1">
                          <a:effectLst/>
                        </a:rPr>
                        <a:t>dipakai</a:t>
                      </a:r>
                      <a:r>
                        <a:rPr lang="en-US" sz="1100" u="none" strike="noStrike" dirty="0">
                          <a:effectLst/>
                        </a:rPr>
                        <a:t> </a:t>
                      </a:r>
                      <a:r>
                        <a:rPr lang="en-US" sz="1100" u="none" strike="noStrike" dirty="0" err="1">
                          <a:effectLst/>
                        </a:rPr>
                        <a:t>untuk</a:t>
                      </a:r>
                      <a:r>
                        <a:rPr lang="en-US" sz="1100" u="none" strike="noStrike" dirty="0">
                          <a:effectLst/>
                        </a:rPr>
                        <a:t> </a:t>
                      </a:r>
                      <a:r>
                        <a:rPr lang="en-US" sz="1100" u="none" strike="noStrike" dirty="0" err="1">
                          <a:effectLst/>
                        </a:rPr>
                        <a:t>deteksi</a:t>
                      </a:r>
                      <a:r>
                        <a:rPr lang="en-US" sz="1100" u="none" strike="noStrike" dirty="0">
                          <a:effectLst/>
                        </a:rPr>
                        <a:t> </a:t>
                      </a:r>
                      <a:r>
                        <a:rPr lang="en-US" sz="1100" u="none" strike="noStrike" dirty="0" err="1">
                          <a:effectLst/>
                        </a:rPr>
                        <a:t>huruf</a:t>
                      </a:r>
                      <a:r>
                        <a:rPr lang="en-US" sz="1100" u="none" strike="noStrike" dirty="0">
                          <a:effectLst/>
                        </a:rPr>
                        <a:t> miring</a:t>
                      </a:r>
                      <a:endParaRPr lang="en-US" sz="1100" b="1" i="0" u="none" strike="noStrike" dirty="0">
                        <a:solidFill>
                          <a:srgbClr val="000000"/>
                        </a:solidFill>
                        <a:effectLst/>
                        <a:latin typeface="Calibri"/>
                      </a:endParaRPr>
                    </a:p>
                  </a:txBody>
                  <a:tcPr marL="6350" marR="6350" marT="6350" marB="0" anchor="ctr"/>
                </a:tc>
              </a:tr>
            </a:tbl>
          </a:graphicData>
        </a:graphic>
      </p:graphicFrame>
      <p:sp>
        <p:nvSpPr>
          <p:cNvPr id="3" name="TextBox 2"/>
          <p:cNvSpPr txBox="1"/>
          <p:nvPr/>
        </p:nvSpPr>
        <p:spPr>
          <a:xfrm>
            <a:off x="-2572082" y="1032809"/>
            <a:ext cx="2418078" cy="3539430"/>
          </a:xfrm>
          <a:prstGeom prst="rect">
            <a:avLst/>
          </a:prstGeom>
          <a:noFill/>
        </p:spPr>
        <p:txBody>
          <a:bodyPr wrap="square" rtlCol="0">
            <a:spAutoFit/>
          </a:bodyPr>
          <a:lstStyle/>
          <a:p>
            <a:pPr algn="just"/>
            <a:r>
              <a:rPr lang="en-US" dirty="0" err="1"/>
              <a:t>perbandingan</a:t>
            </a:r>
            <a:r>
              <a:rPr lang="en-US" dirty="0"/>
              <a:t> histogram </a:t>
            </a:r>
            <a:r>
              <a:rPr lang="en-US" dirty="0" err="1"/>
              <a:t>proyeksi</a:t>
            </a:r>
            <a:r>
              <a:rPr lang="en-US" dirty="0"/>
              <a:t> </a:t>
            </a:r>
            <a:r>
              <a:rPr lang="en-US" dirty="0" err="1"/>
              <a:t>pada</a:t>
            </a:r>
            <a:r>
              <a:rPr lang="en-US" dirty="0"/>
              <a:t> </a:t>
            </a:r>
            <a:r>
              <a:rPr lang="en-US" dirty="0" err="1"/>
              <a:t>sudut</a:t>
            </a:r>
            <a:r>
              <a:rPr lang="en-US" dirty="0"/>
              <a:t> </a:t>
            </a:r>
            <a:r>
              <a:rPr lang="en-US" dirty="0" err="1"/>
              <a:t>rotasi</a:t>
            </a:r>
            <a:r>
              <a:rPr lang="en-US" dirty="0"/>
              <a:t> 72°, 90°, </a:t>
            </a:r>
            <a:r>
              <a:rPr lang="en-US" dirty="0" err="1"/>
              <a:t>dan</a:t>
            </a:r>
            <a:r>
              <a:rPr lang="en-US" dirty="0"/>
              <a:t> 108°. </a:t>
            </a:r>
            <a:r>
              <a:rPr lang="en-US" dirty="0" err="1"/>
              <a:t>Hasilnya</a:t>
            </a:r>
            <a:r>
              <a:rPr lang="en-US" dirty="0"/>
              <a:t> </a:t>
            </a:r>
            <a:r>
              <a:rPr lang="en-US" dirty="0" err="1"/>
              <a:t>menunjukkan</a:t>
            </a:r>
            <a:r>
              <a:rPr lang="en-US" dirty="0"/>
              <a:t> </a:t>
            </a:r>
            <a:r>
              <a:rPr lang="en-US" dirty="0" err="1"/>
              <a:t>bahwa</a:t>
            </a:r>
            <a:r>
              <a:rPr lang="en-US" dirty="0"/>
              <a:t> histogram </a:t>
            </a:r>
            <a:r>
              <a:rPr lang="en-US" dirty="0" err="1"/>
              <a:t>vertikal</a:t>
            </a:r>
            <a:r>
              <a:rPr lang="en-US" dirty="0"/>
              <a:t> </a:t>
            </a:r>
            <a:r>
              <a:rPr lang="en-US" dirty="0" err="1"/>
              <a:t>masih</a:t>
            </a:r>
            <a:r>
              <a:rPr lang="en-US" dirty="0"/>
              <a:t> </a:t>
            </a:r>
            <a:r>
              <a:rPr lang="en-US" dirty="0" err="1"/>
              <a:t>dapat</a:t>
            </a:r>
            <a:r>
              <a:rPr lang="en-US" dirty="0"/>
              <a:t> </a:t>
            </a:r>
            <a:r>
              <a:rPr lang="en-US" dirty="0" err="1"/>
              <a:t>mengenali</a:t>
            </a:r>
            <a:r>
              <a:rPr lang="en-US" dirty="0"/>
              <a:t> </a:t>
            </a:r>
            <a:r>
              <a:rPr lang="en-US" dirty="0" err="1"/>
              <a:t>struktur</a:t>
            </a:r>
            <a:r>
              <a:rPr lang="en-US" dirty="0"/>
              <a:t> </a:t>
            </a:r>
            <a:r>
              <a:rPr lang="en-US" dirty="0" err="1"/>
              <a:t>huruf</a:t>
            </a:r>
            <a:r>
              <a:rPr lang="en-US" dirty="0"/>
              <a:t> </a:t>
            </a:r>
            <a:r>
              <a:rPr lang="en-US" dirty="0" err="1"/>
              <a:t>meskipun</a:t>
            </a:r>
            <a:r>
              <a:rPr lang="en-US" dirty="0"/>
              <a:t> </a:t>
            </a:r>
            <a:r>
              <a:rPr lang="en-US" dirty="0" err="1"/>
              <a:t>gambar</a:t>
            </a:r>
            <a:r>
              <a:rPr lang="en-US" dirty="0"/>
              <a:t> </a:t>
            </a:r>
            <a:r>
              <a:rPr lang="en-US" dirty="0" err="1"/>
              <a:t>dimiringkan</a:t>
            </a:r>
            <a:r>
              <a:rPr lang="en-US" dirty="0"/>
              <a:t>. </a:t>
            </a:r>
            <a:r>
              <a:rPr lang="en-US" dirty="0" err="1"/>
              <a:t>Namun</a:t>
            </a:r>
            <a:r>
              <a:rPr lang="en-US" dirty="0"/>
              <a:t>, </a:t>
            </a:r>
            <a:r>
              <a:rPr lang="en-US" dirty="0" err="1"/>
              <a:t>sudut</a:t>
            </a:r>
            <a:r>
              <a:rPr lang="en-US" dirty="0"/>
              <a:t> 90° </a:t>
            </a:r>
            <a:r>
              <a:rPr lang="en-US" dirty="0" err="1"/>
              <a:t>memberikan</a:t>
            </a:r>
            <a:r>
              <a:rPr lang="en-US" dirty="0"/>
              <a:t> </a:t>
            </a:r>
            <a:r>
              <a:rPr lang="en-US" dirty="0" err="1"/>
              <a:t>hasil</a:t>
            </a:r>
            <a:r>
              <a:rPr lang="en-US" dirty="0"/>
              <a:t> histogram paling </a:t>
            </a:r>
            <a:r>
              <a:rPr lang="en-US" dirty="0" err="1"/>
              <a:t>rapi</a:t>
            </a:r>
            <a:r>
              <a:rPr lang="en-US" dirty="0"/>
              <a:t> </a:t>
            </a:r>
            <a:r>
              <a:rPr lang="en-US" dirty="0" err="1"/>
              <a:t>dan</a:t>
            </a:r>
            <a:r>
              <a:rPr lang="en-US" dirty="0"/>
              <a:t> </a:t>
            </a:r>
            <a:r>
              <a:rPr lang="en-US" dirty="0" err="1"/>
              <a:t>terstruktur</a:t>
            </a:r>
            <a:r>
              <a:rPr lang="en-US" dirty="0"/>
              <a:t>. </a:t>
            </a:r>
            <a:r>
              <a:rPr lang="en-US" dirty="0" err="1"/>
              <a:t>Sudut</a:t>
            </a:r>
            <a:r>
              <a:rPr lang="en-US" dirty="0"/>
              <a:t> lain </a:t>
            </a:r>
            <a:r>
              <a:rPr lang="en-US" dirty="0" err="1"/>
              <a:t>tetap</a:t>
            </a:r>
            <a:r>
              <a:rPr lang="en-US" dirty="0"/>
              <a:t> </a:t>
            </a:r>
            <a:r>
              <a:rPr lang="en-US" dirty="0" err="1"/>
              <a:t>bisa</a:t>
            </a:r>
            <a:r>
              <a:rPr lang="en-US" dirty="0"/>
              <a:t> </a:t>
            </a:r>
            <a:r>
              <a:rPr lang="en-US" dirty="0" err="1"/>
              <a:t>digunakan</a:t>
            </a:r>
            <a:r>
              <a:rPr lang="en-US" dirty="0"/>
              <a:t> </a:t>
            </a:r>
            <a:r>
              <a:rPr lang="en-US" dirty="0" err="1"/>
              <a:t>sebagai</a:t>
            </a:r>
            <a:r>
              <a:rPr lang="en-US" dirty="0"/>
              <a:t> </a:t>
            </a:r>
            <a:r>
              <a:rPr lang="en-US" dirty="0" err="1"/>
              <a:t>alternatif</a:t>
            </a:r>
            <a:r>
              <a:rPr lang="en-US" dirty="0"/>
              <a:t> </a:t>
            </a:r>
            <a:r>
              <a:rPr lang="en-US" dirty="0" err="1"/>
              <a:t>terutama</a:t>
            </a:r>
            <a:r>
              <a:rPr lang="en-US" dirty="0"/>
              <a:t> </a:t>
            </a:r>
            <a:r>
              <a:rPr lang="en-US" dirty="0" err="1"/>
              <a:t>untuk</a:t>
            </a:r>
            <a:r>
              <a:rPr lang="en-US" dirty="0"/>
              <a:t> </a:t>
            </a:r>
            <a:r>
              <a:rPr lang="en-US" dirty="0" err="1"/>
              <a:t>menangani</a:t>
            </a:r>
            <a:r>
              <a:rPr lang="en-US" dirty="0"/>
              <a:t> </a:t>
            </a:r>
            <a:r>
              <a:rPr lang="en-US" dirty="0" err="1"/>
              <a:t>variasi</a:t>
            </a:r>
            <a:r>
              <a:rPr lang="en-US" dirty="0"/>
              <a:t> </a:t>
            </a:r>
            <a:r>
              <a:rPr lang="en-US" dirty="0" err="1"/>
              <a:t>kemiringan</a:t>
            </a:r>
            <a:r>
              <a:rPr lang="en-US" dirty="0"/>
              <a:t> </a:t>
            </a:r>
            <a:r>
              <a:rPr lang="en-US" dirty="0" err="1"/>
              <a:t>tulisan</a:t>
            </a:r>
            <a:r>
              <a:rPr lang="en-US" dirty="0"/>
              <a:t> </a:t>
            </a:r>
            <a:r>
              <a:rPr lang="en-US" dirty="0" err="1"/>
              <a:t>pada</a:t>
            </a:r>
            <a:r>
              <a:rPr lang="en-US" dirty="0"/>
              <a:t> </a:t>
            </a:r>
            <a:r>
              <a:rPr lang="en-US" dirty="0" err="1"/>
              <a:t>manuskrip</a:t>
            </a:r>
            <a:r>
              <a:rPr lang="en-US" dirty="0"/>
              <a:t> </a:t>
            </a:r>
            <a:r>
              <a:rPr lang="en-US" dirty="0" err="1"/>
              <a:t>Pegon</a:t>
            </a:r>
            <a:r>
              <a:rPr 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8"/>
          <p:cNvPicPr preferRelativeResize="0"/>
          <p:nvPr/>
        </p:nvPicPr>
        <p:blipFill>
          <a:blip r:embed="rId3">
            <a:alphaModFix/>
          </a:blip>
          <a:stretch>
            <a:fillRect/>
          </a:stretch>
        </p:blipFill>
        <p:spPr>
          <a:xfrm>
            <a:off x="139963" y="0"/>
            <a:ext cx="4754750" cy="51435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82761397"/>
              </p:ext>
            </p:extLst>
          </p:nvPr>
        </p:nvGraphicFramePr>
        <p:xfrm>
          <a:off x="5049170" y="103203"/>
          <a:ext cx="3950452" cy="4959684"/>
        </p:xfrm>
        <a:graphic>
          <a:graphicData uri="http://schemas.openxmlformats.org/drawingml/2006/table">
            <a:tbl>
              <a:tblPr>
                <a:tableStyleId>{5C22544A-7EE6-4342-B048-85BDC9FD1C3A}</a:tableStyleId>
              </a:tblPr>
              <a:tblGrid>
                <a:gridCol w="244725"/>
                <a:gridCol w="1075988"/>
                <a:gridCol w="561011"/>
                <a:gridCol w="596074"/>
                <a:gridCol w="724639"/>
                <a:gridCol w="748015"/>
              </a:tblGrid>
              <a:tr h="396775">
                <a:tc>
                  <a:txBody>
                    <a:bodyPr/>
                    <a:lstStyle/>
                    <a:p>
                      <a:pPr algn="ctr" fontAlgn="ctr"/>
                      <a:r>
                        <a:rPr lang="en-US" sz="800" u="none" strike="noStrike" dirty="0">
                          <a:effectLst/>
                        </a:rPr>
                        <a:t>No</a:t>
                      </a:r>
                      <a:endParaRPr lang="en-US" sz="800" b="1"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Metode Distance Transform</a:t>
                      </a:r>
                      <a:endParaRPr lang="en-US" sz="800" b="1"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Ukuran Mask</a:t>
                      </a:r>
                      <a:endParaRPr lang="en-US" sz="800" b="1"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Ketebalan Skeleton</a:t>
                      </a:r>
                      <a:endParaRPr lang="en-US" sz="800" b="1"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Keterhubungan Struktur</a:t>
                      </a:r>
                      <a:endParaRPr lang="en-US" sz="800" b="1"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Catatan Tambahan</a:t>
                      </a:r>
                      <a:endParaRPr lang="en-US" sz="800" b="1" i="0" u="none" strike="noStrike">
                        <a:solidFill>
                          <a:srgbClr val="000000"/>
                        </a:solidFill>
                        <a:effectLst/>
                        <a:latin typeface="Calibri"/>
                      </a:endParaRPr>
                    </a:p>
                  </a:txBody>
                  <a:tcPr marL="4712" marR="4712" marT="4712" marB="0" anchor="ctr"/>
                </a:tc>
              </a:tr>
              <a:tr h="595162">
                <a:tc>
                  <a:txBody>
                    <a:bodyPr/>
                    <a:lstStyle/>
                    <a:p>
                      <a:pPr algn="ctr" fontAlgn="ctr"/>
                      <a:r>
                        <a:rPr lang="en-US" sz="800" u="none" strike="noStrike" dirty="0">
                          <a:effectLst/>
                        </a:rPr>
                        <a:t>1</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L1 (City Block)</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Tipis</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Cenderung terputus</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nn-NO" sz="800" u="none" strike="noStrike">
                          <a:effectLst/>
                        </a:rPr>
                        <a:t>Kurang ideal untuk aksara melengkung</a:t>
                      </a:r>
                      <a:endParaRPr lang="nn-NO" sz="800" b="0" i="0" u="none" strike="noStrike">
                        <a:solidFill>
                          <a:srgbClr val="000000"/>
                        </a:solidFill>
                        <a:effectLst/>
                        <a:latin typeface="Calibri"/>
                      </a:endParaRPr>
                    </a:p>
                  </a:txBody>
                  <a:tcPr marL="4712" marR="4712" marT="4712" marB="0" anchor="ctr"/>
                </a:tc>
              </a:tr>
              <a:tr h="595162">
                <a:tc>
                  <a:txBody>
                    <a:bodyPr/>
                    <a:lstStyle/>
                    <a:p>
                      <a:pPr algn="ctr" fontAlgn="ctr"/>
                      <a:r>
                        <a:rPr lang="en-US" sz="800" u="none" strike="noStrike" dirty="0">
                          <a:effectLst/>
                        </a:rPr>
                        <a:t>2</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L1</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Sedikit lebih tebal</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dirty="0" err="1">
                          <a:effectLst/>
                        </a:rPr>
                        <a:t>Lebih</a:t>
                      </a:r>
                      <a:r>
                        <a:rPr lang="en-US" sz="800" u="none" strike="noStrike" dirty="0">
                          <a:effectLst/>
                        </a:rPr>
                        <a:t> </a:t>
                      </a:r>
                      <a:r>
                        <a:rPr lang="en-US" sz="800" u="none" strike="noStrike" dirty="0" err="1">
                          <a:effectLst/>
                        </a:rPr>
                        <a:t>menyambung</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Detail masih kurang halus</a:t>
                      </a:r>
                      <a:endParaRPr lang="en-US" sz="800" b="0" i="0" u="none" strike="noStrike">
                        <a:solidFill>
                          <a:srgbClr val="000000"/>
                        </a:solidFill>
                        <a:effectLst/>
                        <a:latin typeface="Calibri"/>
                      </a:endParaRPr>
                    </a:p>
                  </a:txBody>
                  <a:tcPr marL="4712" marR="4712" marT="4712" marB="0" anchor="ctr"/>
                </a:tc>
              </a:tr>
              <a:tr h="595162">
                <a:tc>
                  <a:txBody>
                    <a:bodyPr/>
                    <a:lstStyle/>
                    <a:p>
                      <a:pPr algn="ctr" fontAlgn="ctr"/>
                      <a:r>
                        <a:rPr lang="en-US" sz="800" u="none" strike="noStrike" dirty="0">
                          <a:effectLst/>
                        </a:rPr>
                        <a:t>3</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L2 (Euclidean)</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Tipis</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dirty="0" err="1">
                          <a:effectLst/>
                        </a:rPr>
                        <a:t>Agak</a:t>
                      </a:r>
                      <a:r>
                        <a:rPr lang="en-US" sz="800" u="none" strike="noStrike" dirty="0">
                          <a:effectLst/>
                        </a:rPr>
                        <a:t> </a:t>
                      </a:r>
                      <a:r>
                        <a:rPr lang="en-US" sz="800" u="none" strike="noStrike" dirty="0" err="1">
                          <a:effectLst/>
                        </a:rPr>
                        <a:t>terputus</a:t>
                      </a:r>
                      <a:r>
                        <a:rPr lang="en-US" sz="800" u="none" strike="noStrike" dirty="0">
                          <a:effectLst/>
                        </a:rPr>
                        <a:t> di </a:t>
                      </a:r>
                      <a:r>
                        <a:rPr lang="en-US" sz="800" u="none" strike="noStrike" dirty="0" err="1">
                          <a:effectLst/>
                        </a:rPr>
                        <a:t>tepi</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de-DE" sz="800" u="none" strike="noStrike" dirty="0">
                          <a:effectLst/>
                        </a:rPr>
                        <a:t>Bentuk lebih halus dari L1</a:t>
                      </a:r>
                      <a:endParaRPr lang="de-DE" sz="800" b="0" i="0" u="none" strike="noStrike" dirty="0">
                        <a:solidFill>
                          <a:srgbClr val="000000"/>
                        </a:solidFill>
                        <a:effectLst/>
                        <a:latin typeface="Calibri"/>
                      </a:endParaRPr>
                    </a:p>
                  </a:txBody>
                  <a:tcPr marL="4712" marR="4712" marT="4712" marB="0" anchor="ctr"/>
                </a:tc>
              </a:tr>
              <a:tr h="793549">
                <a:tc>
                  <a:txBody>
                    <a:bodyPr/>
                    <a:lstStyle/>
                    <a:p>
                      <a:pPr algn="ctr" fontAlgn="ctr"/>
                      <a:r>
                        <a:rPr lang="en-US" sz="800" u="none" strike="noStrike" dirty="0">
                          <a:effectLst/>
                        </a:rPr>
                        <a:t>4</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L2</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Cukup tebal</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Menyambung dengan baik</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dirty="0" err="1">
                          <a:effectLst/>
                        </a:rPr>
                        <a:t>Rekomendasi</a:t>
                      </a:r>
                      <a:r>
                        <a:rPr lang="en-US" sz="800" u="none" strike="noStrike" dirty="0">
                          <a:effectLst/>
                        </a:rPr>
                        <a:t> </a:t>
                      </a:r>
                      <a:r>
                        <a:rPr lang="en-US" sz="800" u="none" strike="noStrike" dirty="0" err="1">
                          <a:effectLst/>
                        </a:rPr>
                        <a:t>terbaik</a:t>
                      </a:r>
                      <a:r>
                        <a:rPr lang="en-US" sz="800" u="none" strike="noStrike" dirty="0">
                          <a:effectLst/>
                        </a:rPr>
                        <a:t> (optimal)</a:t>
                      </a:r>
                      <a:endParaRPr lang="en-US" sz="800" b="0" i="0" u="none" strike="noStrike" dirty="0">
                        <a:solidFill>
                          <a:srgbClr val="000000"/>
                        </a:solidFill>
                        <a:effectLst/>
                        <a:latin typeface="Calibri"/>
                      </a:endParaRPr>
                    </a:p>
                  </a:txBody>
                  <a:tcPr marL="4712" marR="4712" marT="4712" marB="0" anchor="ctr"/>
                </a:tc>
              </a:tr>
              <a:tr h="991937">
                <a:tc>
                  <a:txBody>
                    <a:bodyPr/>
                    <a:lstStyle/>
                    <a:p>
                      <a:pPr algn="ctr" fontAlgn="ctr"/>
                      <a:r>
                        <a:rPr lang="en-US" sz="800" u="none" strike="noStrike" dirty="0">
                          <a:effectLst/>
                        </a:rPr>
                        <a:t>5</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C (Chessboard)</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3</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Tipis</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Terputus di bagian lengkung</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dirty="0" err="1">
                          <a:effectLst/>
                        </a:rPr>
                        <a:t>Kurang</a:t>
                      </a:r>
                      <a:r>
                        <a:rPr lang="en-US" sz="800" u="none" strike="noStrike" dirty="0">
                          <a:effectLst/>
                        </a:rPr>
                        <a:t> </a:t>
                      </a:r>
                      <a:r>
                        <a:rPr lang="en-US" sz="800" u="none" strike="noStrike" dirty="0" err="1">
                          <a:effectLst/>
                        </a:rPr>
                        <a:t>cocok</a:t>
                      </a:r>
                      <a:r>
                        <a:rPr lang="en-US" sz="800" u="none" strike="noStrike" dirty="0">
                          <a:effectLst/>
                        </a:rPr>
                        <a:t> </a:t>
                      </a:r>
                      <a:r>
                        <a:rPr lang="en-US" sz="800" u="none" strike="noStrike" dirty="0" err="1">
                          <a:effectLst/>
                        </a:rPr>
                        <a:t>untuk</a:t>
                      </a:r>
                      <a:r>
                        <a:rPr lang="en-US" sz="800" u="none" strike="noStrike" dirty="0">
                          <a:effectLst/>
                        </a:rPr>
                        <a:t> </a:t>
                      </a:r>
                      <a:r>
                        <a:rPr lang="en-US" sz="800" u="none" strike="noStrike" dirty="0" err="1">
                          <a:effectLst/>
                        </a:rPr>
                        <a:t>struktur</a:t>
                      </a:r>
                      <a:r>
                        <a:rPr lang="en-US" sz="800" u="none" strike="noStrike" dirty="0">
                          <a:effectLst/>
                        </a:rPr>
                        <a:t> </a:t>
                      </a:r>
                      <a:r>
                        <a:rPr lang="en-US" sz="800" u="none" strike="noStrike" dirty="0" err="1">
                          <a:effectLst/>
                        </a:rPr>
                        <a:t>halus</a:t>
                      </a:r>
                      <a:endParaRPr lang="en-US" sz="800" b="0" i="0" u="none" strike="noStrike" dirty="0">
                        <a:solidFill>
                          <a:srgbClr val="000000"/>
                        </a:solidFill>
                        <a:effectLst/>
                        <a:latin typeface="Calibri"/>
                      </a:endParaRPr>
                    </a:p>
                  </a:txBody>
                  <a:tcPr marL="4712" marR="4712" marT="4712" marB="0" anchor="ctr"/>
                </a:tc>
              </a:tr>
              <a:tr h="991937">
                <a:tc>
                  <a:txBody>
                    <a:bodyPr/>
                    <a:lstStyle/>
                    <a:p>
                      <a:pPr algn="ctr" fontAlgn="ctr"/>
                      <a:r>
                        <a:rPr lang="en-US" sz="800" u="none" strike="noStrike" dirty="0">
                          <a:effectLst/>
                        </a:rPr>
                        <a:t>6</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C</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dirty="0">
                          <a:effectLst/>
                        </a:rPr>
                        <a:t>5</a:t>
                      </a:r>
                      <a:endParaRPr lang="en-US" sz="800" b="0" i="0" u="none" strike="noStrike" dirty="0">
                        <a:solidFill>
                          <a:srgbClr val="000000"/>
                        </a:solidFill>
                        <a:effectLst/>
                        <a:latin typeface="Calibri"/>
                      </a:endParaRPr>
                    </a:p>
                  </a:txBody>
                  <a:tcPr marL="4712" marR="4712" marT="4712" marB="0" anchor="ctr"/>
                </a:tc>
                <a:tc>
                  <a:txBody>
                    <a:bodyPr/>
                    <a:lstStyle/>
                    <a:p>
                      <a:pPr algn="ctr" fontAlgn="ctr"/>
                      <a:r>
                        <a:rPr lang="en-US" sz="800" u="none" strike="noStrike">
                          <a:effectLst/>
                        </a:rPr>
                        <a:t>Cukup tebal</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a:effectLst/>
                        </a:rPr>
                        <a:t>Cukup menyambung</a:t>
                      </a:r>
                      <a:endParaRPr lang="en-US" sz="800" b="0" i="0" u="none" strike="noStrike">
                        <a:solidFill>
                          <a:srgbClr val="000000"/>
                        </a:solidFill>
                        <a:effectLst/>
                        <a:latin typeface="Calibri"/>
                      </a:endParaRPr>
                    </a:p>
                  </a:txBody>
                  <a:tcPr marL="4712" marR="4712" marT="4712" marB="0" anchor="ctr"/>
                </a:tc>
                <a:tc>
                  <a:txBody>
                    <a:bodyPr/>
                    <a:lstStyle/>
                    <a:p>
                      <a:pPr algn="ctr" fontAlgn="ctr"/>
                      <a:r>
                        <a:rPr lang="en-US" sz="800" u="none" strike="noStrike" dirty="0" err="1">
                          <a:effectLst/>
                        </a:rPr>
                        <a:t>Garis</a:t>
                      </a:r>
                      <a:r>
                        <a:rPr lang="en-US" sz="800" u="none" strike="noStrike" dirty="0">
                          <a:effectLst/>
                        </a:rPr>
                        <a:t> </a:t>
                      </a:r>
                      <a:r>
                        <a:rPr lang="en-US" sz="800" u="none" strike="noStrike" dirty="0" err="1">
                          <a:effectLst/>
                        </a:rPr>
                        <a:t>agak</a:t>
                      </a:r>
                      <a:r>
                        <a:rPr lang="en-US" sz="800" u="none" strike="noStrike" dirty="0">
                          <a:effectLst/>
                        </a:rPr>
                        <a:t> </a:t>
                      </a:r>
                      <a:r>
                        <a:rPr lang="en-US" sz="800" u="none" strike="noStrike" dirty="0" err="1">
                          <a:effectLst/>
                        </a:rPr>
                        <a:t>kasar</a:t>
                      </a:r>
                      <a:r>
                        <a:rPr lang="en-US" sz="800" u="none" strike="noStrike" dirty="0">
                          <a:effectLst/>
                        </a:rPr>
                        <a:t> di </a:t>
                      </a:r>
                      <a:r>
                        <a:rPr lang="en-US" sz="800" u="none" strike="noStrike" dirty="0" err="1">
                          <a:effectLst/>
                        </a:rPr>
                        <a:t>sudut</a:t>
                      </a:r>
                      <a:r>
                        <a:rPr lang="en-US" sz="800" u="none" strike="noStrike" dirty="0">
                          <a:effectLst/>
                        </a:rPr>
                        <a:t> </a:t>
                      </a:r>
                      <a:r>
                        <a:rPr lang="en-US" sz="800" u="none" strike="noStrike" dirty="0" err="1">
                          <a:effectLst/>
                        </a:rPr>
                        <a:t>huruf</a:t>
                      </a:r>
                      <a:endParaRPr lang="en-US" sz="800" b="0" i="0" u="none" strike="noStrike" dirty="0">
                        <a:solidFill>
                          <a:srgbClr val="000000"/>
                        </a:solidFill>
                        <a:effectLst/>
                        <a:latin typeface="Calibri"/>
                      </a:endParaRPr>
                    </a:p>
                  </a:txBody>
                  <a:tcPr marL="4712" marR="4712" marT="4712" marB="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9"/>
          <p:cNvPicPr preferRelativeResize="0"/>
          <p:nvPr/>
        </p:nvPicPr>
        <p:blipFill>
          <a:blip r:embed="rId3">
            <a:alphaModFix/>
          </a:blip>
          <a:stretch>
            <a:fillRect/>
          </a:stretch>
        </p:blipFill>
        <p:spPr>
          <a:xfrm>
            <a:off x="4327119" y="105878"/>
            <a:ext cx="4676920" cy="4838700"/>
          </a:xfrm>
          <a:prstGeom prst="rect">
            <a:avLst/>
          </a:prstGeom>
          <a:noFill/>
          <a:ln>
            <a:noFill/>
          </a:ln>
        </p:spPr>
      </p:pic>
      <p:sp>
        <p:nvSpPr>
          <p:cNvPr id="2" name="TextBox 1"/>
          <p:cNvSpPr txBox="1"/>
          <p:nvPr/>
        </p:nvSpPr>
        <p:spPr>
          <a:xfrm>
            <a:off x="154004" y="462013"/>
            <a:ext cx="3994484" cy="2246769"/>
          </a:xfrm>
          <a:prstGeom prst="rect">
            <a:avLst/>
          </a:prstGeom>
          <a:noFill/>
        </p:spPr>
        <p:txBody>
          <a:bodyPr wrap="square" rtlCol="0">
            <a:spAutoFit/>
          </a:bodyPr>
          <a:lstStyle/>
          <a:p>
            <a:pPr algn="just"/>
            <a:r>
              <a:rPr lang="en-US" dirty="0" err="1"/>
              <a:t>logika</a:t>
            </a:r>
            <a:r>
              <a:rPr lang="en-US" dirty="0"/>
              <a:t> </a:t>
            </a:r>
            <a:r>
              <a:rPr lang="en-US" dirty="0" err="1"/>
              <a:t>kombinasi</a:t>
            </a:r>
            <a:r>
              <a:rPr lang="en-US" dirty="0"/>
              <a:t> </a:t>
            </a:r>
            <a:r>
              <a:rPr lang="en-US" dirty="0" err="1"/>
              <a:t>posisi</a:t>
            </a:r>
            <a:r>
              <a:rPr lang="en-US" dirty="0"/>
              <a:t> horizontal </a:t>
            </a:r>
            <a:r>
              <a:rPr lang="en-US" dirty="0" err="1"/>
              <a:t>dan</a:t>
            </a:r>
            <a:r>
              <a:rPr lang="en-US" dirty="0"/>
              <a:t> </a:t>
            </a:r>
            <a:r>
              <a:rPr lang="en-US" dirty="0" err="1"/>
              <a:t>vertikal</a:t>
            </a:r>
            <a:r>
              <a:rPr lang="en-US" dirty="0"/>
              <a:t> </a:t>
            </a:r>
            <a:r>
              <a:rPr lang="en-US" dirty="0" err="1"/>
              <a:t>untuk</a:t>
            </a:r>
            <a:r>
              <a:rPr lang="en-US" dirty="0"/>
              <a:t> </a:t>
            </a:r>
            <a:r>
              <a:rPr lang="en-US" dirty="0" err="1"/>
              <a:t>menentukan</a:t>
            </a:r>
            <a:r>
              <a:rPr lang="en-US" dirty="0"/>
              <a:t> </a:t>
            </a:r>
            <a:r>
              <a:rPr lang="en-US" dirty="0" err="1"/>
              <a:t>huruf</a:t>
            </a:r>
            <a:r>
              <a:rPr lang="en-US" dirty="0"/>
              <a:t> </a:t>
            </a:r>
            <a:r>
              <a:rPr lang="en-US" dirty="0" err="1"/>
              <a:t>pemilik</a:t>
            </a:r>
            <a:r>
              <a:rPr lang="en-US" dirty="0"/>
              <a:t> </a:t>
            </a:r>
            <a:r>
              <a:rPr lang="en-US" dirty="0" err="1"/>
              <a:t>titik</a:t>
            </a:r>
            <a:r>
              <a:rPr lang="en-US" dirty="0"/>
              <a:t> </a:t>
            </a:r>
            <a:r>
              <a:rPr lang="en-US" dirty="0" err="1"/>
              <a:t>diakritik</a:t>
            </a:r>
            <a:r>
              <a:rPr lang="en-US" dirty="0"/>
              <a:t>. </a:t>
            </a:r>
            <a:r>
              <a:rPr lang="en-US" dirty="0" err="1"/>
              <a:t>Titik</a:t>
            </a:r>
            <a:r>
              <a:rPr lang="en-US" dirty="0"/>
              <a:t> </a:t>
            </a:r>
            <a:r>
              <a:rPr lang="en-US" dirty="0" err="1"/>
              <a:t>dianggap</a:t>
            </a:r>
            <a:r>
              <a:rPr lang="en-US" dirty="0"/>
              <a:t> </a:t>
            </a:r>
            <a:r>
              <a:rPr lang="en-US" dirty="0" err="1"/>
              <a:t>milik</a:t>
            </a:r>
            <a:r>
              <a:rPr lang="en-US" dirty="0"/>
              <a:t> </a:t>
            </a:r>
            <a:r>
              <a:rPr lang="en-US" dirty="0" err="1"/>
              <a:t>huruf</a:t>
            </a:r>
            <a:r>
              <a:rPr lang="en-US" dirty="0"/>
              <a:t> </a:t>
            </a:r>
            <a:r>
              <a:rPr lang="en-US" dirty="0" err="1"/>
              <a:t>jika</a:t>
            </a:r>
            <a:r>
              <a:rPr lang="en-US" dirty="0"/>
              <a:t> </a:t>
            </a:r>
            <a:r>
              <a:rPr lang="en-US" dirty="0" err="1"/>
              <a:t>posisinya</a:t>
            </a:r>
            <a:r>
              <a:rPr lang="en-US" dirty="0"/>
              <a:t> </a:t>
            </a:r>
            <a:r>
              <a:rPr lang="en-US" dirty="0" err="1"/>
              <a:t>sejajar</a:t>
            </a:r>
            <a:r>
              <a:rPr lang="en-US" dirty="0"/>
              <a:t> </a:t>
            </a:r>
            <a:r>
              <a:rPr lang="en-US" dirty="0" err="1"/>
              <a:t>secara</a:t>
            </a:r>
            <a:r>
              <a:rPr lang="en-US" dirty="0"/>
              <a:t> horizontal </a:t>
            </a:r>
            <a:r>
              <a:rPr lang="en-US" dirty="0" err="1"/>
              <a:t>dengan</a:t>
            </a:r>
            <a:r>
              <a:rPr lang="en-US" dirty="0"/>
              <a:t> </a:t>
            </a:r>
            <a:r>
              <a:rPr lang="en-US" dirty="0" err="1"/>
              <a:t>huruf</a:t>
            </a:r>
            <a:r>
              <a:rPr lang="en-US" dirty="0"/>
              <a:t> </a:t>
            </a:r>
            <a:r>
              <a:rPr lang="en-US" dirty="0" err="1"/>
              <a:t>dan</a:t>
            </a:r>
            <a:r>
              <a:rPr lang="en-US" dirty="0"/>
              <a:t> </a:t>
            </a:r>
            <a:r>
              <a:rPr lang="en-US" dirty="0" err="1"/>
              <a:t>huruf</a:t>
            </a:r>
            <a:r>
              <a:rPr lang="en-US" dirty="0"/>
              <a:t> </a:t>
            </a:r>
            <a:r>
              <a:rPr lang="en-US" dirty="0" err="1"/>
              <a:t>tersebut</a:t>
            </a:r>
            <a:r>
              <a:rPr lang="en-US" dirty="0"/>
              <a:t> </a:t>
            </a:r>
            <a:r>
              <a:rPr lang="en-US" dirty="0" err="1"/>
              <a:t>berada</a:t>
            </a:r>
            <a:r>
              <a:rPr lang="en-US" dirty="0"/>
              <a:t> paling </a:t>
            </a:r>
            <a:r>
              <a:rPr lang="en-US" dirty="0" err="1"/>
              <a:t>dekat</a:t>
            </a:r>
            <a:r>
              <a:rPr lang="en-US" dirty="0"/>
              <a:t> </a:t>
            </a:r>
            <a:r>
              <a:rPr lang="en-US" dirty="0" err="1"/>
              <a:t>dari</a:t>
            </a:r>
            <a:r>
              <a:rPr lang="en-US" dirty="0"/>
              <a:t> </a:t>
            </a:r>
            <a:r>
              <a:rPr lang="en-US" dirty="0" err="1"/>
              <a:t>bawah</a:t>
            </a:r>
            <a:r>
              <a:rPr lang="en-US" dirty="0"/>
              <a:t> </a:t>
            </a:r>
            <a:r>
              <a:rPr lang="en-US" dirty="0" err="1"/>
              <a:t>titik</a:t>
            </a:r>
            <a:r>
              <a:rPr lang="en-US" dirty="0"/>
              <a:t>. </a:t>
            </a:r>
            <a:r>
              <a:rPr lang="en-US" dirty="0" err="1"/>
              <a:t>Dengan</a:t>
            </a:r>
            <a:r>
              <a:rPr lang="en-US" dirty="0"/>
              <a:t> </a:t>
            </a:r>
            <a:r>
              <a:rPr lang="en-US" dirty="0" err="1"/>
              <a:t>pendekatan</a:t>
            </a:r>
            <a:r>
              <a:rPr lang="en-US" dirty="0"/>
              <a:t> </a:t>
            </a:r>
            <a:r>
              <a:rPr lang="en-US" dirty="0" err="1"/>
              <a:t>ini</a:t>
            </a:r>
            <a:r>
              <a:rPr lang="en-US" dirty="0"/>
              <a:t>, </a:t>
            </a:r>
            <a:r>
              <a:rPr lang="en-US" dirty="0" err="1"/>
              <a:t>sistem</a:t>
            </a:r>
            <a:r>
              <a:rPr lang="en-US" dirty="0"/>
              <a:t> </a:t>
            </a:r>
            <a:r>
              <a:rPr lang="en-US" dirty="0" err="1"/>
              <a:t>tidak</a:t>
            </a:r>
            <a:r>
              <a:rPr lang="en-US" dirty="0"/>
              <a:t> </a:t>
            </a:r>
            <a:r>
              <a:rPr lang="en-US" dirty="0" err="1"/>
              <a:t>hanya</a:t>
            </a:r>
            <a:r>
              <a:rPr lang="en-US" dirty="0"/>
              <a:t> </a:t>
            </a:r>
            <a:r>
              <a:rPr lang="en-US" dirty="0" err="1"/>
              <a:t>mengandalkan</a:t>
            </a:r>
            <a:r>
              <a:rPr lang="en-US" dirty="0"/>
              <a:t> </a:t>
            </a:r>
            <a:r>
              <a:rPr lang="en-US" dirty="0" err="1"/>
              <a:t>jarak</a:t>
            </a:r>
            <a:r>
              <a:rPr lang="en-US" dirty="0"/>
              <a:t> </a:t>
            </a:r>
            <a:r>
              <a:rPr lang="en-US" dirty="0" err="1"/>
              <a:t>terdekat</a:t>
            </a:r>
            <a:r>
              <a:rPr lang="en-US" dirty="0"/>
              <a:t>, </a:t>
            </a:r>
            <a:r>
              <a:rPr lang="en-US" dirty="0" err="1"/>
              <a:t>tetapi</a:t>
            </a:r>
            <a:r>
              <a:rPr lang="en-US" dirty="0"/>
              <a:t> </a:t>
            </a:r>
            <a:r>
              <a:rPr lang="en-US" dirty="0" err="1"/>
              <a:t>juga</a:t>
            </a:r>
            <a:r>
              <a:rPr lang="en-US" dirty="0"/>
              <a:t> </a:t>
            </a:r>
            <a:r>
              <a:rPr lang="en-US" dirty="0" err="1"/>
              <a:t>mempertimbangkan</a:t>
            </a:r>
            <a:r>
              <a:rPr lang="en-US" dirty="0"/>
              <a:t> </a:t>
            </a:r>
            <a:r>
              <a:rPr lang="en-US" dirty="0" err="1"/>
              <a:t>kesejajaran</a:t>
            </a:r>
            <a:r>
              <a:rPr lang="en-US" dirty="0"/>
              <a:t> </a:t>
            </a:r>
            <a:r>
              <a:rPr lang="en-US" dirty="0" err="1"/>
              <a:t>posisi</a:t>
            </a:r>
            <a:r>
              <a:rPr lang="en-US" dirty="0"/>
              <a:t>, </a:t>
            </a:r>
            <a:r>
              <a:rPr lang="en-US" dirty="0" err="1"/>
              <a:t>sehingga</a:t>
            </a:r>
            <a:r>
              <a:rPr lang="en-US" dirty="0"/>
              <a:t> </a:t>
            </a:r>
            <a:r>
              <a:rPr lang="en-US" dirty="0" err="1"/>
              <a:t>bisa</a:t>
            </a:r>
            <a:r>
              <a:rPr lang="en-US" dirty="0"/>
              <a:t> </a:t>
            </a:r>
            <a:r>
              <a:rPr lang="en-US" dirty="0" err="1"/>
              <a:t>membedakan</a:t>
            </a:r>
            <a:r>
              <a:rPr lang="en-US" dirty="0"/>
              <a:t> </a:t>
            </a:r>
            <a:r>
              <a:rPr lang="en-US" dirty="0" err="1"/>
              <a:t>apakah</a:t>
            </a:r>
            <a:r>
              <a:rPr lang="en-US" dirty="0"/>
              <a:t> </a:t>
            </a:r>
            <a:r>
              <a:rPr lang="en-US" dirty="0" err="1"/>
              <a:t>titik</a:t>
            </a:r>
            <a:r>
              <a:rPr lang="en-US" dirty="0"/>
              <a:t> </a:t>
            </a:r>
            <a:r>
              <a:rPr lang="en-US" dirty="0" err="1"/>
              <a:t>itu</a:t>
            </a:r>
            <a:r>
              <a:rPr lang="en-US" dirty="0"/>
              <a:t> </a:t>
            </a:r>
            <a:r>
              <a:rPr lang="en-US" dirty="0" err="1"/>
              <a:t>milik</a:t>
            </a:r>
            <a:r>
              <a:rPr lang="en-US" dirty="0"/>
              <a:t> ta </a:t>
            </a:r>
            <a:r>
              <a:rPr lang="en-US" dirty="0" err="1"/>
              <a:t>atau</a:t>
            </a:r>
            <a:r>
              <a:rPr lang="en-US" dirty="0"/>
              <a:t> </a:t>
            </a:r>
            <a:r>
              <a:rPr lang="en-US" dirty="0" err="1"/>
              <a:t>wau</a:t>
            </a:r>
            <a:r>
              <a:rPr lang="en-US" dirty="0"/>
              <a:t> </a:t>
            </a:r>
            <a:r>
              <a:rPr lang="en-US" dirty="0" err="1"/>
              <a:t>meskipun</a:t>
            </a:r>
            <a:r>
              <a:rPr lang="en-US" dirty="0"/>
              <a:t> </a:t>
            </a:r>
            <a:r>
              <a:rPr lang="en-US" dirty="0" err="1"/>
              <a:t>letaknya</a:t>
            </a:r>
            <a:r>
              <a:rPr lang="en-US" dirty="0"/>
              <a:t> </a:t>
            </a:r>
            <a:r>
              <a:rPr lang="en-US" dirty="0" err="1"/>
              <a:t>berdekatan</a:t>
            </a:r>
            <a:r>
              <a:rPr lang="en-US"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3" name="AutoShape 2" descr="data:image/png;base64,iVBORw0KGgoAAAANSUhEUgAAB8YAAAEQCAYAAADCsB5YAAAAOnRFWHRTb2Z0d2FyZQBNYXRwbG90bGliIHZlcnNpb24zLjEwLjAsIGh0dHBzOi8vbWF0cGxvdGxpYi5vcmcvlHJYcgAAAAlwSFlzAAAPYQAAD2EBqD+naQAAnnBJREFUeJzt3Xu0XVV9/v9PCOR6cr+ThATDTVBhiKCVO6KoeCkWQWoLQUGsoFhbUOzPigpWqFUYtFLUFquAWih+URGFr9Ly9VIv9YICAgkhkJAruZArIbB/fzjO6rNX9rPzWWfvk7PPzvs1BmNMdtZea64555pz5+ycZw6p1Wq1AAAAAAAAAAAAAACgS+0x0BUAAAAAAAAAAAAAAKA/8cU4AAAAAAAAAAAAAKCr8cU4AAAAAAAAAAAAAKCr8cU4AAAAAAAAAAAAAKCr8cU4AAAAAAAAAAAAAKCr8cU4AAAAAAAAAAAAAKCr8cU4AAAAAAAAAAAAAKCr8cU4AAAAAAAAAAAAAKCr8cU4AAAAAAAAAAAAAKCr8cU4dkv/+Z//GUOGDIlbb711oKvSNr339J//+Z/Fa/Pnz4+5c+cOWJ0AoJt96UtfiiFDhsRjjz020FVp6rLLLoshQ4YMdDUAoOMNGTIkLrvssgG7/ty5c2P+/PkDdn3+7gAAu5fB8vcZAOgmQ4YMiQsvvLAt5+LnPUDf8MU4+t2iRYviwgsvjAMOOCBGjRoVo0aNioMPPjguuOCCuO+++wa6eh3hc5/7XAwZMiRe/vKXD3RVAGCXYG1ozdy5c2PIkCHFfyNGjIj9998/Lr744lizZs1AVw8AOkbvD/31v6lTp8YJJ5wQd95550BXDwDQjxYuXBjnn39+vOAFL4gRI0bE2LFj46ijjoprrrkmtmzZMtDVa9n8+fN3WOP07wcAgF3rt7/9bZx22mkxZ86cGDFiRMycOTNe/epXx7XXXjvQVdvBzTffHFdfffVAVwMYEHsOdAXQ3b797W/HGWecEXvuuWe8/e1vj0MPPTT22GOP+P3vfx+33XZbXHfddbFo0aKYM2fOQFd1QN10000xd+7c+NnPfhYLFiyI/fbbry3n/cIXvhDPP/98W84FAO3SLWvDn//5n8fb3va2GD58+IBc/7DDDou/+qu/ioiIrVu3xv/8z//E1VdfHf/1X/8VP/vZzwakTgDQqT7+8Y/HvvvuG7VaLVasWBFf+tKX4vWvf31861vfije84Q0REbFly5bYc8+B+yvyQw89FHvsMXD/dp2/OwDoJnfccUe89a1vjeHDh8dZZ50VL3rRi2Lbtm3xwx/+MC6++OK4//774/Of//xAV7Nlw4cPjy9+8Ys7vD506NABqA0A7L5+/OMfxwknnBD77LNPnHfeeTF9+vR44okn4r//+7/jmmuuife+970DXcU6N998c/zud7+L97///QNdFWCX44tx9JuFCxfG2972tpgzZ058//vfjxkzZtT9+ZVXXhmf+9znBvSHP/1t06ZNMXr06KbHLFq0KH784x/HbbfdFueff37cdNNN8dGPfrQt199rr73ach4AaJduWhuGDh06oD9wmjlzZvzZn/1Z8f/nnntu9PT0xKc//el45JFHYv/99++X62bWNgDoNK973eviZS97WfH/73znO2PatGnx1a9+tfhifCB+u65Wq8XWrVtj5MiRA/YPrXrxdwcA3WLRokXF3zl+8IMf1P2d44ILLogFCxbEHXfcMYA1bJ8999yz7u8EAICBccUVV8S4cePi5z//eYwfP77uz1auXDkwlQLQUOf/1BmD1lVXXRWbNm2KG264YYcvPiL+8OH9fe97X8yePbt47b777ov58+cXMVfTp0+Pd7zjHfHUU0/Vvbd3/4yHH344/uzP/izGjRsXU6ZMiY985CNRq9XiiSeeiDe/+c0xduzYmD59evzDP/xDwzo+99xz8eEPfzimT58eo0ePjje96U3xxBNP1B3z//7f/4u3vvWtsc8++8Tw4cNj9uzZ8Zd/+Zc7xG7Nnz8/enp6YuHChfH6178+xowZE29/+9t32k433XRTTJgwIU455ZQ47bTT4qabbmp43Ne+9rU4/PDDY8yYMTF27Nh48YtfHNdcc03Tc7NPIIBO059rg5vzGu25dPfdd8fRRx8d48ePj56enjjwwAPjwx/+cN0x1157bRxyyCExatSomDBhQrzsZS+Lm2++ufjzRnvy3X777XHKKafE3nvvHcOHD4958+bFJz7xiXjuuefqzn388cfHi170onjggQfihBNOiFGjRsXMmTPjqquu2mkbNjN9+vSIiKa/8fjYY4/FkCFD4ktf+tIOf1beX7e37R544IH40z/905gwYUIcffTRLdURADrB+PHjY+TIkXXzpZsDFyxYEPPnz4/x48fHuHHj4pxzzonNmzfXne+GG26IE088MaZOnRrDhw+Pgw8+OK677rodrjt37tx4wxveEN/73vfiZS97WYwcOTKuv/764s90j/Fnn302Pvaxj8X+++8fI0aMiEmTJsXRRx8dd999d3FMdo3csGFDvP/974+5c+fG8OHDY+rUqfHqV786fvnLXxbH8HcHAN3iqquuio0bN8a//Mu/NPw7x3777RcXXXRR8f9V5/Af/vCHceSRR8aIESPiBS94QXz5y1+uO6737wk/+tGP4gMf+EBMmTIlRo8eHaeeemqsWrWqOO7ss8+OyZMnx7PPPrvDtV7zmtfEgQce2Eoz1Ln//vvjxBNPjJEjR8asWbPi8ssvb5gS8vzzz8dll10We++9d4waNSpOOOGEeOCBB3ZYoyIi1q1bF+9///tj9uzZMXz48Nhvv/3iyiuv3OG8ffl5FgAMNgsXLoxDDjlkhy/FIyKmTp3a9L2XX3557LHHHnWR63feeWccc8wxMXr06BgzZkyccsopcf/996fqcuONN8bhhx8eI0eOjIkTJ8bb3va2uu88jj/++Ljjjjti8eLFxRYc+veAlStXFv+QeMSIEXHooYfGv/3bv9Vdo/dnS5/+9Kfj85//fMybNy+GDx8eRxxxRPz85z9P1RMYKPzGOPrNt7/97dhvv/0q7Zt99913x6OPPhrnnHNOTJ8+vYi2uv/+++O///u/d/hi44wzzogXvvCF8alPfSruuOOOuPzyy2PixIlx/fXXx4knnhhXXnll3HTTTfHXf/3XccQRR8Sxxx5b9/4rrrgihgwZEh/84Adj5cqVcfXVV8dJJ50Uv/71r2PkyJEREXHLLbfE5s2b4y/+4i9i0qRJ8bOf/SyuvfbaWLJkSdxyyy1159u+fXucfPLJcfTRR8enP/3pGDVq1E7v+aabboq3vOUtMWzYsDjzzDPjuuuui5///OdxxBFH1LXLmWeeGa961aviyiuvjIiIBx98MH70ox/V/WUOADrdrlgbdub++++PN7zhDfGSl7wkPv7xj8fw4cNjwYIF8aMf/ag45gtf+EK8733vi9NOOy0uuuii2Lp1a9x3333x05/+NP70T//UnvtLX/pS9PT0xAc+8IHo6emJH/zgB/G3f/u38fTTT8ff//3f1x27du3aeO1rXxtvectb4vTTT49bb701PvjBD8aLX/zieN3rXrfT+3j22Wdj9erVEfGHKPVf/epX8ZnPfCaOPfbY2HfffSu1yc689a1vjf333z8++clPRq1Wa+u5AWBXWL9+faxevTpqtVqsXLkyrr322ti4cWPqt+xOP/302HfffePv/u7v4pe//GV88YtfjKlTpxafyyMirrvuujjkkEPiTW96U+y5557xrW99K97znvfE888/HxdccEHd+R566KE488wz4/zzz4/zzjvPfvFx2WWXxd/93d/FueeeG0ceeWQ8/fTT8Ytf/CJ++ctfxqtf/eqIyK+R7373u+PWW2+NCy+8MA4++OB46qmn4oc//GE8+OCD8dKXvrSvzQoAHelb3/pWvOAFL4hXvvKVqeOrzOELFiyI0047Ld75znfG2WefHf/6r/8a8+fPj8MPPzwOOeSQumPf+973xoQJE+KjH/1oPPbYY3H11VfHhRdeGF//+tcj4g9bM335y1+O733ve0V6SUTE8uXL4wc/+EE6TbD37wRq2LBhMXbs2OJ8J5xwQmzfvj0+9KEPxejRo+Pzn/988XMvdemll8ZVV10Vb3zjG+Pkk0+O3/zmN3HyySfH1q1b647bvHlzHHfccbF06dI4//zzY5999okf//jHcemll8ayZcuKfWv5eRaA3cWcOXPiJz/5Sfzud7+LF73oRen3/X//3/8Xn/zkJ+P666+P8847LyIivvKVr8TZZ58dJ598clx55ZWxefPmuO666+Loo4+OX/3qV03/MesVV1wRH/nIR+L000+Pc889N1atWhXXXnttHHvssfGrX/0qxo8fH3/zN38T69evjyVLlsRnP/vZiIjo6emJiD9sL3X88cfHggUL4sILL4x99903brnllpg/f36sW7duh7n75ptvjg0bNsT5558fQ4YMiauuuire8pa3xKOPPkoiFTpXDegH69evr0VE7Y//+I93+LO1a9fWVq1aVfy3efPm4s+03OurX/1qLSJq9957b/HaRz/60VpE1N71rncVr23fvr02a9as2pAhQ2qf+tSn6q43cuTI2tlnn128ds8999QiojZz5sza008/Xbz+7//+77WIqF1zzTVN6/R3f/d3tSFDhtQWL15cvHb22WfXIqL2oQ99qFnT1PnFL35Ri4ja3XffXavVarXnn3++NmvWrNpFF11Ud9xFF11UGzt2bG379u32XL33dM8999TVac6cOen6AEB/6u+1wc15vWtGr89+9rO1iKitWrXK1vXNb35z7ZBDDml6PzfccEMtImqLFi1qWtfzzz+/NmrUqNrWrVuL14477rhaRNS+/OUvF68988wztenTp9f+5E/+pOl1a7Vabc6cObWI2OG/o446qrZ69eq6Y8v3v2jRolpE1G644YYdzhsRtY9+9KM7vPfMM8/caZ0AoBP1ztXl/4YPH1770pe+VHesmwPf8Y531B136qmn1iZNmlT3WqP5/+STT6694AUvqHutd/7+7ne/u8Pxc+bMqfs7y6GHHlo75ZRTmt5fdo0cN25c7YILLmh6Lv7uAKAb9P6d481vfnP6PVXncJ1fV65cWRs+fHjtr/7qr4rXeteek046qfb8888Xr//lX/5lbejQobV169bVarVa7bnnnqvNmjWrdsYZZ9Rd5zOf+UxtyJAhtUcffbRpvXt/DtXov5NPPrk47v3vf38tImo//elP6+o9bty4ur/PLF++vLbnnnvu8Pe1yy67rBYRdWvUJz7xidro0aNrDz/8cN2xH/rQh2pDhw6tPf7447VaLffzLADoBnfddVdt6NChtaFDh9b+6I/+qHbJJZfUvve979W2bdtWd1xEFJ/L/+qv/qq2xx571P29ZMOGDbXx48fXzjvvvLr3LV++vDZu3Li618s/73nsscdqQ4cOrV1xxRV17/3tb39b23PPPeteP+WUUxp+9r/66qtrEVG78cYbi9e2bdtW+6M/+qNaT09P8V1K78+WJk2aVFuzZk1x7O23316LiNq3vvWtnbYZMFCIUke/ePrppyPif/+lkTr++ONjypQpxX//9E//VPyZ/mvVrVu3xurVq+MVr3hFRERdzF+vc889tygPHTo0Xvayl0WtVot3vvOdxevjx4+PAw88MB599NEd3n/WWWfFmDFjiv8/7bTTYsaMGfGd73ynYZ02bdoUq1evjle+8pVRq9XiV7/61Q7n/Iu/+IsdXnNuuummmDZtWpxwwgkR8Yf4xjPOOCO+9rWv1cXujh8/PjZt2lQXmwgAg82uWht2pjfW6vbbb28YH9h7zJIlSyrHP2ldN2zYEKtXr45jjjkmNm/eHL///e/rju3p6an7TcVhw4bFkUce2XC9auTlL3953H333XH33XfHt7/97bjiiivi/vvvjze96U07bPfRqne/+91tPR8A7Gr/9E//VMyZN954Y5xwwglx7rnnxm233bbT95bnwGOOOSaeeuqpYl2LqJ//e387/bjjjotHH3001q9fX/f+fffdN04++eSdXnf8+PFx//33xyOPPGKPya6R48ePj5/+9Kfx5JNP7vS6ADCY9c7N+rOenakyhx988MFxzDHHFP8/ZcoU+zOnd73rXXXpVsccc0w899xzsXjx4oiI2GOPPeLtb397fPOb34wNGzYUx910003xyle+MpUCNWLEiGJ90/8+9alPFcd85zvfiVe84hVx5JFH1tW7vP3f97///di+fXu85z3vqXv9ve997w7XveWWW+KYY46JCRMmxOrVq4v/TjrppHjuuefi3nvvjQh+ngVg9/HqV786fvKTn8Sb3vSm+M1vfhNXXXVVnHzyyTFz5sz45je/WXdsrVaLCy+8MK655pq48cYb4+yzzy7+7O67745169bFmWeeWTe/Dh06NF7+8pfHPffcY+tw2223xfPPPx+nn3563XunT58e+++/f9P39vrOd74T06dPjzPPPLN4ba+99or3ve99sXHjxviv//qvuuPPOOOMmDBhQvH/vWtk9mdbwEDgi3H0i96/gGzcuHGHP7v++uuLH0iVrVmzJi666KKYNm1ajBw5MqZMmVL8RaD8l5GIiH322afu/8eNGxcjRoyIyZMn7/D62rVrd3j//vvvX/f/Q4YMif32269uv9jHH3885s+fHxMnToyenp6YMmVKHHfccQ3rtOeee8asWbN2uE4jzz33XHzta1+LE044IRYtWhQLFiyIBQsWxMtf/vJYsWJFfP/73y+Ofc973hMHHHBAvO51r4tZs2bFO97xjvjud7+bug4AdIpdtTbszBlnnBFHHXVUnHvuuTFt2rR429veFv/+7/9e9yX5Bz/4wejp6Ykjjzwy9t9//7jgggvqotad+++/P0499dQYN25cjB07NqZMmVJ8+V2u66xZs3aIgZ8wYULD9aqRyZMnx0knnRQnnXRSnHLKKfHhD384vvjFL8aPf/zj+OIXv5g6R1a7o9kBYFc78sgjiznz7W9/e9xxxx1x8MEHx4UXXhjbtm1r+t7y3zl6f/Cj8/WPfvSjOOmkk2L06NExfvz4mDJlSnz4wx+OiB3n/+yc+vGPfzzWrVsXBxxwQLz4xS+Oiy++OO677766Y7Jr5FVXXRW/+93vYvbs2XHkkUfGZZddxg+rAHSl3vhw/aJ5Z6rM4eU1IcJ/hs+sH2eddVZs2bIlvvGNb0TEH7bb+J//+Z/48z//81Tdhw4dWqxv+t9hhx1WHLN48eIdfv4VETts5dH7hf1+++1X9/rEiRPrvvSIiHjkkUfiu9/9bt0/bp4yZUqcdNJJEfGH/Wkj+HkWgN3LEUccEbfddlusXbs2fvazn8Wll14aGzZsiNNOOy0eeOCB4rgvf/nL8U//9E9x7bXX1n0BHRHFP4o98cQTd5hj77rrrmJ+beSRRx6JWq0W+++//w7vffDBB5u+t1fvmrHHHvVfHb7whS8s/lxl1jqg07DHOPrFuHHjYsaMGfG73/1uhz/r3VdWv3zudfrpp8ePf/zjuPjii+Owww6Lnp6eeP755+O1r31tw9/qGzp0aOq1iOjTnqjPPfdcvPrVr441a9bEBz/4wTjooINi9OjRsXTp0pg/f/4OdRo+fPgOi4bzgx/8IJYtWxZf+9rX4mtf+9oOf37TTTfFa17zmoiImDp1avz617+O733ve3HnnXfGnXfeGTfccEOcddZZ8W//9m+V7wsABkJ/rw1ur3FN4Ij4w2+E3HvvvXHPPffEHXfcEd/97nfj61//epx44olx1113xdChQ+OFL3xhPPTQQ/Htb387vvvd78Z//Md/xOc+97n427/92/jYxz7W8Drr1q2L4447LsaOHRsf//jHY968eTFixIj45S9/GR/84Ad3WDPauV71etWrXhUREffee2/D3+yIyLeTarT/IAAMZnvssUeccMIJcc0118Qjjzyyw76wamfz9cKFC+NVr3pVHHTQQfGZz3wmZs+eHcOGDYvvfOc78dnPfnaH+T87px577LGxcOHCuP322+Ouu+6KL37xi/HZz342/vmf/7lIzsqukaeffnocc8wx8Y1vfCPuuuuu+Pu///u48sor47bbbovXve51qfoAwGAwduzY2HvvvRv+naORqnN4lc/wmWMPPvjgOPzww+PGG2+Ms846K2688cYYNmxYnH766an6D5Tnn38+Xv3qV8cll1zS8M8POOCAiODnWQB2T8OGDYsjjjgijjjiiDjggAPinHPOiVtuuSU++tGPRkTEUUcdFb/+9a/jH//xH+P000+PiRMnFu/tXXe+8pWvxPTp03c49557+q/0nn/++RgyZEjceeedDdegRgmOreqPn20B/Y0vxtFvTjnllPjiF78YP/vZz+rimpy1a9fG97///fjYxz4Wf/u3f1u83iw6sFXlc9dqtViwYEG85CUviYiI3/72t/Hwww/Hv/3bv8VZZ51VHNeOCKibbroppk6dWhcX3Ou2226Lb3zjG/HP//zPxQ/Ohg0bFm984xvjjW98Yzz//PPxnve8J66//vr4yEc+ssO/5gWATtWfa8OECRNi3bp1O7xe/tesEX/4QuRVr3pVvOpVr4rPfOYz8clPfjL+5m/+Ju65557itxxGjx4dZ5xxRpxxxhmxbdu2eMtb3hJXXHFFXHrppTFixIgdzvmf//mf8dRTT8Vtt90Wxx57bPH6okWLdnqf7bJ9+/aIaPxb+b16//Vuua0atRMAdLPMnJnxrW99K5555pn45je/WfcbE5mowp2ZOHFinHPOOXHOOefExo0b49hjj43LLrsszj333Mp/f5oxY0a85z3vife85z2xcuXKeOlLXxpXXHEFX4wD6DpveMMb4vOf/3z85Cc/iT/6oz9qemx/zuFZZ511VnzgAx+IZcuWxc033xynnHLKDr+h3Yo5c+Y0XBseeuihHY6LiFiwYEFduslTTz21w2/+zZs3LzZu3Fj83akZfp4FYHf2spe9LCIili1bVry23377xVVXXRXHH398vPa1r43vf//7RcrivHnzIuIP/7AoM8eqefPmRa1Wi3333bf4B0qO+6WJOXPmxH333RfPP/983S8A9m4P2LtWAIMZUeroN5dcckmMGjUq3vGOd8SKFSt2+PPyvxrq/ddF5devvvrqfqvjl7/85bp4rVtvvTWWLVtW/HCoUZ1qtVpcc801LV13y5Ytcdttt8Ub3vCGOO2003b478ILL4wNGzYU+4889dRTde/fY489ii/vn3nmmZbqAgC7Un+uDfPmzYv169fXxcwuW7asiCXstWbNmh3e2xs12DunlufdYcOGxcEHHxy1Wi2effbZhvfWqK7btm2Lz33ucw2P7w/f+ta3IiLi0EMPtceMHTs2Jk+eXOz712tX1hMABtqzzz4bd911VwwbNqyIBeyrRvP/+vXr44YbbmjpvOW1qKenJ/bbb79ircqukc8999wOUcBTp06Nvffem79LAOhKl1xySYwePTrOPffchn/nWLhwYfFznf6aw6s488wzY8iQIXHRRRfFo48+WmzF1C6vf/3r47//+7/jZz/7WfHaqlWr4qabbqo77lWvelXsueeecd1119W9/o//+I87nPP000+Pn/zkJ/G9731vhz9bt25d8Y/P+HkWgN3FPffc0/C3pL/zne9ExI7bV7zkJS+J73znO/Hggw/GG9/4xtiyZUtERJx88skxduzY+OQnP9nw50+rVq2ydXjLW94SQ4cOjY997GM71KVWq9XNyaNHj264PeHrX//6WL58eXz9618vXtu+fXtce+210dPTU2wxCwxm/MY4+s3+++8fN998c5x55plx4IEHxtvf/vY49NBDo1arxaJFi+Lmm2+OPfbYo9iTe+zYsXHsscfGVVddFc8++2zMnDkz7rrrrn79TbuJEyfG0UcfHeecc06sWLEirr766thvv/3ivPPOi4iIgw46KObNmxd//dd/HUuXLo2xY8fGf/zHf7S8R8Y3v/nN2LBhQ7zpTW9q+OeveMUrYsqUKXHTTTfFGWecEeeee26sWbMmTjzxxJg1a1YsXrw4rr322jjssMNa/kEeAOxK/bk2vO1tb4sPfvCDceqpp8b73ve+2Lx5c1x33XVxwAEHxC9/+cviuI9//ONx7733ximnnBJz5syJlStXxuc+97mYNWtWHH300RER8ZrXvCamT58eRx11VEybNi0efPDB+Md//Mc45ZRTin/FW/bKV74yJkyYEGeffXa8733viyFDhsRXvvKVfouPWrp0abEn+7Zt2+I3v/lNXH/99TF58mQbo97r3HPPjU996lNx7rnnxste9rK499574+GHH+6XegJAJ7jzzjuL33JYuXJl3HzzzfHII4/Ehz70oWI/2r56zWteU/w23Pnnnx8bN26ML3zhCzF16tS63wyp6uCDD47jjz8+Dj/88Jg4cWL84he/iFtvvTUuvPDCiMivkRs2bIhZs2bFaaedFoceemj09PTE//2//zd+/vOfxz/8wz+0dO8A0InmzZsXN998c5xxxhnxwhe+MM4666x40YteFNu2bYsf//jHccstt8T8+fMjov/m8CqmTJkSr33ta+OWW26J8ePHxymnnJJ+7/bt24u/E5SdeuqpMXr06LjkkkviK1/5Srz2ta+Niy66KEaPHh2f//zni98K7DVt2rS46KKL4h/+4R/iTW96U7z2ta+N3/zmN3HnnXfG5MmT63678OKLL45vfvOb8YY3vCHmz58fhx9+eGzatCl++9vfxq233hqPPfZYTJ48mZ9nAdhtvPe9743NmzfHqaeeGgcddFCx5nz961+PuXPnxjnnnLPDe17xilfE7bffHq9//evjtNNOi//zf/5PjB07Nq677rr48z//83jpS18ab3vb22LKlCnx+OOPxx133BFHHXVUw3+wFPGH9e/yyy+PSy+9NB577LH44z/+4xgzZkwsWrQovvGNb8S73vWu+Ou//uuIiDj88MPj61//enzgAx+II444Inp6euKNb3xjvOtd74rrr78+5s+fH//zP/8Tc+fOjVtvvTV+9KMfxdVXX21/JgYMKjWgny1YsKD2F3/xF7X99tuvNmLEiNrIkSNrBx10UO3d73537de//nXdsUuWLKmdeuqptfHjx9fGjRtXe+tb31p78sknaxFR++hHP1oc99GPfrQWEbVVq1bVvf/ss8+ujR49eoc6HHfccbVDDjmk+P977rmnFhG1r371q7VLL720NnXq1NrIkSNrp5xySm3x4sV1733ggQdqJ510Uq2np6c2efLk2nnnnVf7zW9+U4uI2g033LDTazfyxje+sTZixIjapk2b7DHz58+v7bXXXrXVq1fXbr311tprXvOa2tSpU2vDhg2r7bPPPrXzzz+/tmzZsh3u6Z577qmr05w5c1J1AoBdqT/WhlqtVrvrrrtqL3rRi2rDhg2rHXjggbUbb7yxWDN6ff/736+9+c1vru299961YcOG1fbee+/amWeeWXv44YeLY66//vrascceW5s0aVJt+PDhtXnz5tUuvvji2vr164tjbrjhhlpE1BYtWlS89qMf/aj2ile8ojZy5Mja3nvvXbvkkktq3/ve93aYn8vrUq/svD1nzpxaRBT/7bHHHrWpU6fWzjzzzNqCBQvqji3ff61Wq23evLn2zne+szZu3LjamDFjaqeffnpt5cqV6fUWAAaL3rla/xsxYkTtsMMOq1133XW1559/vjg2Owc2mv+/+c1v1l7ykpfURowYUZs7d27tyiuvrP3rv/7rDsfNmTOndsoppzSs65w5c2pnn3128f+XX3557cgjj6yNHz++WCevuOKK2rZt24pjMmvkM888U7v44otrhx56aG3MmDG10aNH1w499NDa5z73ubrr83cHAN3m4Ycfrp133nm1uXPn1oYNG1YbM2ZM7aijjqpde+21ta1btxbHtTqHH3fccbXjjjuu+P/edeLnP/953XGNfm7T69///d9rEVF717velb6/s88+e4c1Tv/Tut9333214447rjZixIjazJkza5/4xCdq//Iv/7LDcdu3b6995CMfqU2fPr02cuTI2oknnlh78MEHa5MmTaq9+93vrrv+hg0bapdeemltv/32qw0bNqw2efLk2itf+crapz/96WKtyvw8CwC6wZ133ll7xzveUTvooINqPT09tWHDhtX222+/2nvf+97aihUriuMionbBBRfUvff222+v7bnnnrUzzjij9txzz9VqtT+sGSeffHJt3LhxtREjRtTmzZtXmz9/fu0Xv/hF8b5GP++p1Wq1//iP/6gdffTRtdGjR9dGjx5dO+igg2oXXHBB7aGHHiqO2bhxY+1P//RPa+PHj69FRN3fA1asWFE755xzapMnT64NGzas9uIXv7jue5BarVZbtGhRLSJqf//3f7/D9Rv9vA7oJENqtX76NSYAAAAAAAAAQFO33357/PEf/3Hce++9ccwxxwx0deqsW7cuJkyYEJdffnn8zd/8zUBXBwAAoCXsMQ4AAAAAAAAAA+QLX/hCvOAFLyi2dhoovXvcqquvvjoiIo4//vhdWxkAAIB+wB7jAAAAAAAAALCLfe1rX4v77rsv7rjjjrjmmmvq9vEeCF//+tfjS1/6Urz+9a+Pnp6e+OEPfxhf/epX4zWveU0cddRRA1o3AACAdiBKHQAAAAAAAAB2sSFDhkRPT0+cccYZ8c///M+x554D+ztMv/zlL+OSSy6JX//61/H000/HtGnT4k/+5E/i8ssvj56engGtGwAAQDvwxTgAAAAAAAAAAAAAoKuxxzgAAAAAAAAAAAAAoKvxxTgAAAAAAAAAAAAAoKvxxTgAAAAAAAAAAAAAoKvtmT1w8eLFOz1mjz3+93v2IUOGVKrIc889V5TdtudDhw6159f3bNu2reHr+h49lzvvnnv+b/PovWm5Fc8//3zDerr71+vqMXqe7du3F2VtU72XiIgRI0Y0/DN9z5YtW4ry1q1bG15D2y7TXq5OWh8t63v1ulo37W+lfTls2LCirG337LPPNixrPbV9m11D6b1pOfNcuP7PXEuPceepyp1H26idmj3njepUtR7u2cnIPPtunmlV5j5dX+l9Vp2/Zs+eXen4XsuXL2/4urZP1TXD9V3mmdFr6XubPetuHnNjNLOutMLdZ+b+3bzn1l6dV3T+dO34zDPPFGVdL9zY22uvvYqytlWzZ1KPGz58eFHWNUOP0fvU+mU+I2j9lJ5T1yR9PTOvuPGk5cyz6q7lnq1WPqf1RWZOqrrmuXbJrBeuDlWPz6yvmfq7vmlVK/fmZOo3ZcqUnR7j7IrxCADoHK38XZU1AwB2L6wZAICs7JrBb4wDAAAAAAAAAAAAALpa+jfGncxvH7nfmtTfVHO/hdYXej39FwLut/+q/oZnK799qdw9Z37LSNsu+9vNjvvtSUfrob9V6H4DUM/p7k3rkGlfPU/mt6QzKQTut1Gb/etCVw9XboX7zcaq96wydXPXcn2c5Z61qnXKzC/uva3MO534r06rzsGdyj33bm5oZc1oNodn1jf3/qq/BZvRyvNaNaEko+oc05ffrs/Mb5n5umq7u7HmxkQrc37m/CrT7lU/p2THQX/Me5lzVv0tcXeM+0zoxlC7klfa+dvgrci0BQAAAAAAANDN+EkYAAAAAAAAAAAAAKCr8cU4AAAAAAAAAAAAAKCrpaPUq8YsumhUV96+fXvD92bpuTTeO1M/dx7lYqzbFfutdXbxni7+1kWpZyPiXSSti6LWc2l8+rBhwxoeo+ffunVrw3O6KHXXvi6GV8eRuy93HlcfPWeZi711YzAT+63ncX3gYvWrxps3izBupC+x6plnrV3x0u6ZUu7ZaVeUbKsR8+26dlXtrmsrcdKZSPhW+s4dX24/F7vvjnFa2dYgc/6q2wlk5thMnL3b0sOtPW690GuV20rn38y1M/2UWTMy228oPd6d060Rbh5u15YC7nNBX7YjyDynqmqMeab/2jVX63Uz/ereW1VmS5ldoZX1YlfXFQAAAAAAAGgXfmMcAAAAAAAAAAAAANDV+GIcAAAAAAAAAAAAANDV0lHqTtUozaoRuX2hEaVV43xdlKqL03Sx6u6eXXyoi1KtGhOuZY2qLbeDi6R95plnGr6ubarlESNGFGWNyXX11mOeffbZhsdoHTJtVDXaVek5XTx5ue8z185sJZCJIq8adVv12XEx7K1EmzeLZ81sq6Ayz13m9apR1lWv20okbasy/VZ1nu5Pmec1E5Xs5kB3jMrOH5koa3c99yxm7jkzFqvGSVddz9x79b62bdtWlHUOd+vF8OHDi7KuBc22j8hs9aFrSSaW222nkZlj3TkzW7i4cVd17nVrVUbmuSkfl9k+ppX5o2p8ervWC7fli2olhr7qXFc+T2bdUlXHTtXjM9HzAAAAAAAAQKfjN8YBAAAAAAAAAAAAAF2NL8YBAAAAAAAAAAAAAF0tHaXerpjdqlGXfZGJaFYaD5mJwq3KxWS7qHLlInVd3bIxmS4OVyNp9f1av1GjRjV83d2Di4zVa7l2cdGdrqxaGWt9iQnNxKe3ol2xtbtaK3XNREorF/ta9TxVtTJXNKtPK9HtVdu93WOqatS3ysRht4uLR85y0dStxCBn6uFioN1Yd1tuKHddt+1FZr3Q+PTMXJ2JM4/wa4ZGtLttVTLR3VVfz9xbJhq8anx/u+Kzm41Xdw/dpL/XCCc73jPvaeUzQmbO6e+5GAAAAAAAANgV+CkXAAAAAAAAAAAAAKCr8cU4AAAAAAAAAAAAAKCrpaPUnUzEZibmNRNdmY0cdhHKmXO5SOS+RL3u7JwZGl1ZNd7TRe1G+Ph0ratG4I4YMaLhebdu3drwnFVjzF1MvMb2Dhs2rGHdXFyui2TPxDS3Glverij1/o6trRr/6zQb432Jpd+ZTP1crHrmnP0RVVv1Ws2up+3dH+3bn6rGpFedb6v2o7Zldo51581cOzM3ZtYMt82EG/fuupnobhefrufUCHMtq2eeeaYo63qh91uuT2bN0Pq5WHVdP1x7uT7IPG+uHavOVa3MZ1Uj4psdk4mAb0XmHtzzVLUO7l5amcMzz5arc1/i7PvjegAAAAAAAMDuiN8YBwAAAAAAAAAAAAB0Nb4YBwAAAAAAAAAAAAB0tXSUetXoxkz0qIvPzly32XEa0eqOqRoNWjUWtyp3/5m2Uy4ys3x+F8up19MYWo0r1zjcNWvWFOX169cXZe0DjWEfN25cUR45cuRO6+3ifF1Ur4uPd7G4Khs9munzzPhyY0rvIROp7MZIZkxVjVjNPLN9qUdmu4V2ReBm5rKBjKrNxAdnrld1bmrXXNaraty4e2bceHD9lYleb2V7i3KdnHa1f2aNdXO420Kian1cW2s7uC0tdL1Yu3ZtUV63bl1R1nh2XS8iIsaOHVuUR40aVZTdvJqZb9wc6LZ3qbq1QtXY86pzWyZuPPNeVX5v5nnMyIwjpf1XNXI8E0Of4cZBK+OjlSj4rFai51uZHwAAAAAAAIDBhN8YBwAAAAAAAAAAAAB0Nb4YBwAAAAAAAAAAAAB0tXSUeiZ6tmqseiY+PRPhWj5OI7f1GlonLWudMpGTmZjUDBdFmYmrdhG5rt2bvV/bUiPKhw0b1vC8GzZsKMqPPfZYUX7iiSeKssbnTpw4sSjPnTu3KO+9995FWWN49VpbtmwpytqvWtb3Om5MKFeH8lirGuPqZPuqkapjVmVie11kbNVntkzrqn3i6qdcZLzKxHdn7sHdj4upblfUcLM/qzq/uoho1WqkeDOZc2eeATffVo1odnOmlst1yERlZ+afVsZEu2KQM89oZksLrY+uF257C10vdI1YsmRJUdb1YsKECXXvnz17dsNraOS69oHGsrstNDIx0+692o563cz8NFAy81O5/lW3nqn6bGae2Vai1Psjxjwzhzj9FateNca96pYV7lpEqQMAgMGg2c8QAQAAsPviN8YBAAAAAAAAAAAAAF2NL8YBAAAAAAAAAAAAAF0tHaWuMvG+KhMxWjVis/y6xjK7KFWNTnLxty5m2kVO9kd8qot0zsSK6v3qPZbf6+5n+PDhDd+v13j66aeLssbhPvzww0V527ZtRVkj0zVWfdq0aUVZY3GVRuy6yGPXx/q6i1LfFfG3mWekaqxXZpz2d9Rp9pl149lx9+PGtrtW5nUXkZyJZFftilVvdo12nSdzz/05djLRv5m+yEQ0Z47R9aJ8326uz6yB2a0Z3LUbyUQ2Z9qrKrcNiUaba/tom65bt64o69Ybv//974uyzvMzZsyou7auSePHjy/Ko0aNalhX159uzVBundDXXeR0Jno8swWKalfcY1/is9s1jqrGqme4LXKqbsNRddsFJ3Me1Wqseisx7u1qd0WsOnaF7DgjJhcAdk+ZrXaa/V0PAAAAuxd+YxwAAAAAAAAAAAAA0NX4YhwAAAAAAAAAAAAA0NXSUeouZshFP7qIURfF6CI2Xexvsyh1F3vq4pe3bNnS8LwaE6tR31rWiM5MVKuqGvek96Wv631pfZrFRil9jzuXi1JfvHhxUf7d735XlDUad8OGDUV50qRJRVkj1jUud9iwYQ3rmYl21Qh3bS/l4tbdWCmPcReDqhG+yo07pfXQe1Cub5XWJxP5m4nbVplY3GZjLfNcZLZkyGwxkOH60qkae1s1Yjd7nLv/qpG2rcRr70w2FrgR186ZKObMmuG222j2rOv7dc3Qa+vcpetEZl7VerTSL5moZLfNRuZ5yMyTei8apf7EE08U5Yceeqgoa3tu3ry57nq6ZmjM+pgxY4qyrtWZ58Gt1Zk+cH3mYvfd/OSuq+91z5Ae79Ydd56+zBdVY/5biU+vOuepqpHp7dLKHKyaPfeZ82bmk3Zt+0F8OnYFxhkAoC/c55ry6+36mQIAoDuwLgC7F35jHAAAAAAAAAAAAADQ1fhiHAAAAAAAAAAAAADQ1dJR6pmIykwcekYmIrccOemuoRGro0ePLsoa9b127dqirJGuI0eOLMoTJkwoyqNGjSrKGiWrEdgu3lTpPbg4cz1m69atDY/p6ekpynq/WodyfVy0pnIRhlqPp556qigvX7684TEaKbxy5cqirBG7rk1d3dx41Ovqe/WcWnYR/Koc7e6ikF3UvdL+0WN07GhZo1u0Hi7C3103sz2Bqhrl3CxiJlOndnHjwo0F7TMXW5yJns1E22fbIfMeN9+517Xertxu2hdurnNzvYvlVm4Oc2M9s9VFefzo86pjRZ9RXUt0ntVz6Ryo9+bm6Mzz5+LQ9TxaN72u2xqk6nOfGZ+6pq5ataooL1mypChv2rSpKJf7YM6cOUVZt/GYMmVKw/e0EjmtfdxsO41emWc1E6VedS5040br2cpntrKqceiZ+8nE9mfmTDe3ZGS2CMpsQ+K2MKkq2wdV15XM1kau3m6eIVYOnYr4QwDYfTDnAwAAoK/4jXEAAAAAAAAAAAAAQFfji3EAAAAAAAAAAAAAQFdLR6k7GlnkojGrRoyqTKRl+Vz6ZxqtqbG4SqMiM/GjLj7bxZu6+Ek9j4tq1ShcjSrX9p06dWpRHj9+fMPzNOPux8Wy6vEaXb5hw4aivHnz5qKsMbn6usYRV41edVwcutbfRTxnji//v4ti1/tx485xkWDuedGxptGomVhZ95xmYsmqvh6Ri8/V97t+cM+R6//M1g5urnHt6Oa+VmXm0arx9O51Fw3fDpn2cfHpGe54N69mYpDLfa3bF+j9uDh+14Z6PX1edQ50Y1fp+V3bua0u9Pzjxo0ryrpmlLeNaMS1nXue9XnT9UzXhY0bNzYsR9Tfj7ZX1S1aXN+4ds98tnHPT2Ysu61hqsaBO64Obr0oH+/m2Kqx6pm2qBpV755Ft02Ee25U1W1FqvZ3X+baTJtm4/B3doxr33aNdwAAAAAAAKBT8NMsAAAAAAAAAAAAAEBX44txAAAAAAAAAAAAAEBXazlK3clEK2biJF1cY7PYTxcV6uKtJ06cWJR7enqKsotxdufXmFiNn3RRn+7e9HiNlV2yZElR1tjy9evXF+VZs2YV5QkTJhTlESNGhHIRwxorq/XQiF0t63mHDx9elLVdMsfrMa69XLx1K5Gmeh69ro4Pfb0sE12qqsbkunGh4ysTjVs1JjsT4Z6NT83E1bvX3VjQc7oI+6rbOWTaq5XI2Gz0vIsC1/txMcdVr52Jye2rVqKJHdf+Omb0GBdz7tqvXAc9l85Xuk7o3OWeV31G9f5dnHYmElpf1/OvW7euKC9evLgo65oxadKkoqxrxuTJk4vyyJEjoxFXf/es6lzq1lTXbuXj9M/cFihazsyHbky5dcKtPe5+qsrE8WcizN3Yctt/lLf8aNfWBqqVZ9wdU3W90HZx5ap1c69n7rfZ/F21D9xYyF5vZ+fMRN4DAIDdT2YbNgAAAKCT8BvjAAAAAAAAAAAAAICuxhfjAAAAAAAAAAAAAICuxhfjAAAAAAAAAAAAAICult5jPLP/osrsV+v26nTHuP1My//v9jR17x89enRRHjVqVMPjdS9O3Uvc7W+c2f9U6Xv1/KtXry7KDz30UFFetWpVUX7qqacanlP389Z7bFbvzJ63bs9wfV3f6/YSd2Xtv8xeynqMtntmT/LMtbStml1b71PpNXQv4K1btxZl3Ut+27ZtRVnbXfc11nO6+mkfuHFXdQ/Tqntb9+Ua7llWbs9cbV/XLm68uGc2s+evmx+rniei+p7smb28XR+4vYpb2SO5V9U1I7Pfe9V9jLXN3D7Dqtn59by6Tuhe3G7NcPNtZl9x1+/6Xl0zdG1YuHBhUda1ZOrUqQ2vpfei85nbr9mNPa2zzu1uLdDXy8+8/n9mzdC2ds+Sa1+3P6LrA8ftbe/WUVc3Pc+WLVuKsq4X2vdaTx2jbm1SVfeejuifPSQz7V51/3f3XOpam1kvMvuZt7KvePm9mT2927UPeWZv0HavEeg8mXmAvWMBABH+swP7jQMAmmGdANAp+MkWAAAAAAAAAAAAAKCr8cU4AAAAAAAAAAAAAKCrpaPUXfyi0ggMF+Psoi5dfIY7phz352JVtR4aXa2RyxqJmYk7drG4el0X5+7il7U++rrGpC9durQoL1++vChrpOWsWbManrMce+na0pX1Hty9ZaJFXVxwJoo0Ez/qovO17GJYXWxtmRtrGkPsxu369euLskYer1ixoihv2rSp4fknT55clCdOnFiUXZx9Jj67ldia/oq8cf3jIpzdNgc6/lUmOjkT55uJlM7Ixue6a7tn2Z2nlWj4KpptQdDLzQGOq3vV+cM9J+Uxo1HL2uZuDsxEt7u1Uevk7sGtExs2bCjKOq88/vjjRVnnGF0LNVZ95syZDa/ruGfArQsuPl3rU37e3LrSl20KGh3v1gzlIqTdlg5urOi96P272G+NTNf+0/Vf1wtt3wkTJhTlSZMmFeUxY8bstA7NdEKEtus/rZvbskCfaV3n3XrhtttQLhZfZbZncecvc2PQrW2Z92a2HVCZvxMAAIDuQvzt7oX+BgAA3Wzgf8IJAAAAAAAAAAAAAEA/4otxAAAAAAAAAAAAAEBXS0epu4hRF92biQ93EcWZuNwyF6e5efPmorxy5cqirFGWY8eOLco9PT2Vrq3X1UhrjU/NRGhqBLTWefXq1UVZI3K1PG7cuKKskboaT1uOvXQxo5n4Zb03jWJ10bgqE72bie7MjKPMefS+tG80brU89l18vva/0vNq/2jM8e9///uivGbNmobnnD17dlE+4IADirLGH2sfuMh/93y5dlTtiNjeGVc/F1usEbjab/pMKRdX6yKxXSSte67d1gGuffsSw151bLcS9d5XmajdqlHXmXGcmcPcth/leWvdunUNjxs1alTDss4H7touPt3FMbtnTse6zis6f+iap2uJbvugcd16/277iarrhT5vLla82druxlFmK5aqXBS3Wy/1ude2c+91sfLuM8vTTz9dlJ944omi/MgjjxRl3W5F1wtdF/bff/+irH2vY7c8P2WezarbPmTOn1F16wQdy26dd1Hq7vlz27C49cWtx81kIvydzDPhtrIgJh3oLpk5h4hcAO3i/g7KPDM4uD7L/N0AAABgMOE3xgEAAAAAAAAAAAAAXY0vxgEAAAAAAAAAAAAAXS0dpZ6JVswco/GTmThs1SzCU2Mqt2zZUpQ1SlajSPX4GTNmFGWNwdRYUq2fHuMiY13Mposg0mM0SnXTpk0Nj6kaN16OcNc/qxpp6mLVXTSui5zWOrQSu5zh4lAzMazl6+q53HldLKn2p47NRx99tCgvX768KOsY1GtNmTKlKE+bNq0ouwh/V08X++q457edXL1dWceUKyvtGzcG9XUXIZZ5hjJxzM3ql5GJNu6POOOdyYyPqvfq3uvuz60rGpusMeT67EVErFixoijr/UyePLkoT58+vSiPGTOm4bVdJLJbM9y41P7Se9A1T+cYjYp22w/oezNbEVTlthvRKPFm81CmLVyseuaZ0/5wcdrK9avKrHnu2dM6aF/q2Fy4cGFRfvLJJ4uytqn2q45LXTvGjx9flMvPYtVnyunviG7Xx9rW2qZads+E4yLTtZwZE5ntXMrnzcynVaMsq25HQcR6d6r6OYBY3O5EvwLA7iuzBgz0Nm0AgM7G3ycwGPEb4wAAAAAAAAAAAACArsYX4wAAAAAAAAAAAACArtbWKHUXn+0iJF2ksXKxneXoVY3D1cj0Bx98sCg/9thjDd+v71VTp04tyj09PUVZ46qVRkW4GE8Xh65lPUbbS2NotQ56vN7LunXrGr4eUX//ei4XkaQRu3qMRrRqLOvGjRsb1k/jefWcei1tC+3/TISri7BXmUjS4cOH2/O4dtF2dPG8ev/aRmvWrCnKS5cubXgevbeZM2cW5dmzZzesm9L3uthh1/eZSPZ2Rqa4GGJtx6qxstqOVePzm8Xq7+ycfdmyIHMNF3Xr6qH97+bjdkeiVW2rquuEG3OZeULnQ10Xfv/739cdpzHVet45c+Y0vLbOq6NGjSrKbs1w91Z1rLu21uu6qHbdukPbRV9353F10P7T47VNdO1Yv359w7pF+DUjE43uyk5mmwWl96Yx5i6WW+czvRe9rr6+devWoqx9s3r16qLs1gutz6xZsxqeZ9KkSUW5/JnKzZmZdtT2cnOMe8YzXBS5ysy9mfGRWc+y22Ts7JzlerrPMMrVu5X+U66fiFVvrOq6B/QXYm6BztOX55L1ozn38wvarX/R7gAAoBvwG+MAAAAAAAAAAAAAgK7GF+MAAAAAAAAAAAAAgK6WjlLvD5koVI3D1NjSZlHqGof705/+tCgvX768KI8ePbrhtSdMmFCUNepVo9RdLLGLv9UoWKVx3RpVq+WRI0c2rI/GcOu1tB2eeuqpojx58uS6a+t9altqn7jYVzV27NiiPG7cuKK8YsWKhu/VttCyi97Vurmx4CL8q0Zmu3Yvx5lqG2vUrYtzdtH4rs9drL5ed+3atUVZY4i1PsrF5WdktkVQzaJaM9fWe3bPmnJxxplYcRcx72QiaavG0PflGhkuOtudv92x6lXHWbsii12EsB6vz8zDDz9clH/xi1/UnWvJkiVFWbey0PlXny2NCte5S8elW99clHomMl7Pr2ubiyvXOVm33Fi5cmVR1jVC50Mtu+1D3Fzttt7QaPDyfKvrhM5v2kbapm7NyDxXLqI7E8Xt4ua1zm5+zqwXrs56vJ5f+1LXY+1vPV7HULlOVePz3Vhw7Vg1Vj0zr2a253HPkHJjq2o0fyZ6vNw+mXk485nH9V9mznX30Mra1E36skVKp8WMZua6gdLJdetmnTxegcGm2dxV9WcVg/F5JHIbAAAAnYqfbAEAAAAAAAAAAAAAuhpfjAMAAAAAAAAAAAAAulo6St1FMSoX81o1GtPFNWq5XB+NW33yySeL8gMPPFCUH3/88aKsMeYai6uva530enqMljP342iMp0aST5kypShPnTq1KGsc6pYtW4rysmXLirLG+mosbkR93K5eTyN2NYp08+bNRVn7Qes3Y8aMorx06dKirFGvep5NmzYVZRc3r/G0Ln7Lxd+W4/Z76X25+Ohm8V76Hm0vdz2l/ayxwlrWMaXtpX2u0bgamTtr1qyG53TPr7t/F+XsYnFdfzS7duYZqRphnOl/F7WdiVXX1zOR5G6sZbk2dvV299BKrHpfZeb9THs6mVhmdy2dM3WLDY1Vj4hYuHBhUdZxpnOXPtMat65trvOvPt+ZZ8PRa+mWFpMmTWp43TVr1hRlnW9XrVpVlHX90O039DxuGxK3lYg+hxMnTmxYT12zyxHY2lda1usptxVHZky5rRt0TLltP5SbM/W92gc6JnSc6usuIl/v0W29oVH1WtZj9PNChJ9Xq8anu/t3n+2cqmu1O0bvS7no9arrhbuvTBR+syj1qltHuGMyryvXZ+1YIwarViO9uylKtpvupdsQQw90nuw86Z5f5lwA2H110xrQydtsNPsM3Qn162Sd3K+Aw2+MAwAAAAAAAAAAAAC6Gl+MAwAAAAAAAAAAAAC6WjpKPRO5mImQzMQvZiLfyvVx0e0aV/rUU08VZY3AVuPHjy/KGlGqMaPTp09v+LqLes9EUevxLkpd66YRq08//XRR1ljcnp6eoqwxuhH1kdsu7sJFoOrxGo2rddV2Wb9+fVHeunVrUdY44kwsbtXIVBd76rjo+HLdXOy7i/HW1zUOV/tTyyNHjizKOmY1Rlhj1deuXVuUNRpXz+OeQS1rpKvrexc36+K8szLzgptTXFtnou0z53cxuZnY2r5Eqev72xU/00qsel9VjVKv2l9V4/eVa+Pys63Pn85d2m76nOm8pxHrGt+ciVJ3z6hbY3TN0C03NA5d48p1TtY1QyPZp02bVpT33nvvoqxzldZH5w8XN66R7FpPXau0bhH1c7GWdQ3PtFEr27Vk1khdJ7Rubm1z40DHjbaLrrVa1j7TzwK6XrgodV1Hytut6LhWLiZd+9+NBbflRtX5pmqsuJtbWokarrpGZO6xPFbc50Xl2rHq/WTWs1b6DI0RMQcAaKbTtkVoJSa1vyNWiXAdGLQ7sGvwrAFA+/GTLQAAAAAAAAAAAABAV+OLcQAAAAAAAAAAAABAV2trlHomNtLFDGs5E/tcjtIcMWJEUdao8zlz5hRljZxesmRJUdZo0QULFhRljTF1UbIagZqJAtaIVY0/0fdqhKnG2c6cObMoL168uGH99R41qnXZsmV19dh3332LssZ3uj7RY1qJxt24cWNRdrGvbixoG2lUq9JjMtHY2gfaN1ouxyvrtbWN9doanazXGzNmTFHW6HkdX9pXGnWrddKI58cff7wo77PPPkVZ45Vd5LGLT9f+zsQ6tzO+JxPXmtm2QWk/tyuGzm3foG3Xl3ZxMdTtuoeqsertuI7j+ss9o83WgEavu4gpXS80blyfw4j6+HF9LnVrCn3+dL6eMWNGw/PqPes84eYuHU9u+w2dV/R+dE7WY1auXFmUdfuFFStWFGWNWNdjXDS423JB71HroGuHbjFRjlLXCHuth76u13brcNXtGlyUuosPd2uGHq8x6e6zg76u6+ikSZOKso4zfV3XBa2DriM6jvV4/dwUUd9XmfvXceHW58xcrTJzSGa9cLHqmTlEtRJZl/l87NqtVW5NyXD1dvPs7qDTYm3bqZV76+9Ix25u905GVCeAbkY08R/QDsDgwjOLTscYxWDBb4wDAAAAAAAAAAAAALoaX4wDAAAAAAAAAAAAALpaOkpduZhJF7PoXlcareAiffW95ThXjR/X+PSXvvSlRVnjc++///6irHGiGs+6adOmhq+7OFsXhesiZl1spkbPapTqxIkTG5Y1hnbz5s1FWSNpNfo3oj6SViNgtX4uKlPvTaNhtQ+0TtqHei2tq8a+uutqWdvORSq6OHMX6aFlrY/WOSIXhezifDV6fezYsUXZxR9r7K1GG2vfuvhjfQ4y96zt7uLWlYsSLz/jelwmujsTseu492bmHTdnufHlIv9du7hY9KxWImcGIoI0c52qbZ6J73VriYuonjt3blE+7LDDbF0ffvjhoqzR1Pp8ZOY0F+us3LjU+9H36jysWyjodg06x+i8klkzdNsLPV7nedcfWs9Ro0Y1fK+uHWVuTdbtN7QP3DjSY7RN3Rzu5q3MnOnmNrfdhquztpdGpms0/6xZs4qyfpbRdcFtI6NbBej2KuV6uGdKP4e5LVlcjLeOWeXWgv7eSiIz52TiwKrGljdb+9x62d8yn9kVcWjoVMT2/QEx9MDAafb87c7zEgaHquso0bnArjfYn7vBXn8Agxu/MQ4AAAAAAAAAAAAA6Gp8MQ4AAAAAAAAAAAAA6GrpKPVMjKOLnHTxty5u011Xo0rLUeoak77PPvs0vJ7Gj2pc9UMPPdSwHuPHj294fo0AdVGcGr/tojX1+Ez0tkapTp8+vSivXLmyKGsUrtZBXy//v8bTZuLANWbTRcNqWem1tA4uglj7X8uufZW2tatPJvK2HG/qotSVi3rX4zXmeN68eUVZ718jm13bPfroo0VZ49MPPvjgouziadwz5aLUXZytGysRPlpcuXnBxRarTHx65vzKjQul9+zirrVufYkFdtfOvJ45pj8jNaueOxPZmxkPOl7dc6wR1bNnzy7K5XVuzJgxRVnn38WLFzc8r64ZGg/u1gy9h0xMvHuWtE91rZowYUJR1jVPX9eYdJ1XdbsNLWu0ua5Prq1ddLWLMC9zUeq6Zmi99Ro6p+kxmfZ1XPS13kPmGOXGso4bjcLX+H+NSdetNLRfN27cWJQ1Sn358uVFWfu4XCe9n8xnssxnO9cHmbHjzum2ZsjIPIuZ7Rsy95XZpiaieuy7m/8zbdHKFia7s2YRf0RWoxO18hmQeEugNeXnJrOedzLib7sT228AgxfzLzoRnxfQyfhJGAAAAAAAAAAAAACgq/HFOAAAAAAAAAAAAACgq6Wj1DMRkpmoYBc5rJGcLg7SHR9RHzPZ09NTlGfNmlWUx44dW5Q1olSP19hWjV7XGFM9Xuun79VYURcV4aJnNfJV73n06NFFWWN9NRZXo381dlbPGRGxZcuWhvV28b8uAjYTbazHuFhcfd1Fd+vrmah6bTsXQezeO27cuIb3Uj6v1k/7vBz130vbVGOXNc5Z+0Yjm5944omirJG5K1asKMoajatt5J5NbVP3fLltFLJx4HrtTFSxe17c65nodVfXTDxY1Thz5e7dRbs3u0YrUbcDHYmWuaaLr8+sH0rfq+PYxXjr/Fken7pmTJw4sSjruqJzl25xMW3atKKs0e3aj27LAtcWbgy4uU7nMY1S17ppFLfb0kJjufUYXQs1Vt3VU+um5WbjU9tXI8F1/dC66hzrnrPy54ed1c/dj9t6pOp4d/2t41T7UtcL7Rud/5988smi/NRTTxVlt3boeSLq28itmW7uzawZjhvvLibdzQ/u+EwMeyvrhTune0abbSHhjuuEWMtOqEOny6y7nRwfN9CfGwCg27l5dneYc4lVHRzoJwC7EnMOgF2N3xgHAAAAAAAAAAAAAHQ1vhgHAAAAAAAAAAAAAHS1dJR6JiZdozc19tFFoyv3uovJLEdVa+SoljVyXMsakavxtxoTq/G3U6ZMKcoaN673rHVyUa0at6r3rPdWjj3vpdHbM2fOLMqrV69uWNb6aDx3RH20qkao6j2PGDGiKLv70bbWKF13ny7qfMOGDQ3LWgc9p8blaoyuxu7qmNU+0/O4yHO9l3K8cqbPM9sE6Hk1ql9pHO6jjz5alBctWlSUNVJY+1XLOq6V9p+LzlX6uis3i0t30bsuPreVWLlMfG4rUaetRAe7LRX6Uo/Me93rLs65WbxvVivtpn1XNTYpE72u59c5Rp+HiPqocF0zdJsNt2ZodLlew0Uiu7koE5/uYqN1aw2NT9c1T+O0dQ7QuXT9+vVFWePM9R7ddhtaH523taztXu5vt2Zou+v6pn3gotHdthx6jDuP6z+3NUrV6HE3D+sY0vVi7ty5RXnp0qVF+aGHHirKjz/+eFHWttJ+LUep63Hu3lzflJ+jRudxa6FybZ35TOnO4/T3epGpQ/kY91xn3l91641WtrJox3rR7Xa3+D+iDwcH4vKBzjHY50ribwEAADDY8BvjAAAAAAAAAAAAAICuxhfjAAAAAAAAAAAAAICulo5S19hTjVDU+FeNU9Q4UI3J1IhNfb3V+CWth3u/RpFqBOy4ceOKssZyu5hU5WLP3fHKxZO76G2NdtVYeI1517j1NWvWFGWNxY2IWLt2bVHW6PI5c+Y0vJ6eS+n1NGpY71/Lek4dCxqLq1G92meZaFu9Fz1Go9E1Vl3bxW0F0CySVO9B66rjSO9Hx6nes9ZPY3I1slnbWtvCjTXt43Xr1hVljVd22wIoF3+rz4eLLC5zz6m7B9cnbu7IzCmOi+11XPy7zo86P7i5qDzHueha5eLmXTS50jZyUd4u1rsK94y6dnb3qudxEeuZqHg3rzbbBkDXBo1V1znXtZXbZsLdcybK2bWdi0HWZ13rrOvfxIkTi7LOEzqHaeS2bt2g9H4zbaJzmLaPftaI8P2sc7fOpTpP6vym3DPqtoDRcaHX1bLeWyZW3n22cZ+v3FqjEfm6Xug6Mnr06KKsEenax+UodV1LdexrPapujaEyz3ImSt3NhS6SPtMHbg3LzFeOawe3xpXrl2mvqnHrTtWxSZR69yNyGwAAVNHsswMR+wAAoBPwG+MAAAAAAAAAAAAAgK7GF+MAAAAAAAAAAAAAgK6WjlJ3UYkuZtnFWOox+l49Rt+rcY0aW1qOanURkhrRqtfWaFCNy3URqy5u1cVJu4hR5eKF9P61/hqfqnWeMGFCw9f1+HKUukbmakyu1lvvx/Wni0l3Ud96n9qmLt7Vta+LldVzunhrjYjViHhtE62z9kFEfdSvRtS6qHcXkax11Wvo2NQ4XC1rXLBG4Go/6evaxy7C2PWTtrV7xpvFYbktFpSL3td+qxrJ2yzSvdH5XcR4JiZWj9FzuohrFwtf/jM3d7QrxlfptfozKlXromPL3ZPr08ya4aLUXbSyziXla+tzo8+9ixTOxNq7OUpl4ta17LYr0Vh1nT/0dTeX6nYQbmsIV2fl4uX1uuWx6uZMXdMyceg6r2g9VGZLBF0zyvHjjc6vce46hvR1N3+6eUiP1/PoZwGNyNfPBS6CX/s1oj6eXvtZ+0rv00WdZ2K/3X26z1Huc6eLHndrRCZWXbl7rDpfZrZEKNev2ZrR6Bh3nswWDFXbhSh1YPdDLC4AAAD6S6vb7aIz0a/oNPzGOAAAAAAAAAAAAACgq/HFOAAAAAAAAAAAAACgq6Wj1DXqOhOHqrG1mVhxF9escanlOHDlYra1rHXSaFS9ntY1EwfrYpO1rDGkei0X86734uJyXX30nBr5rfHk5Tpp37pIc8f1s15bYzk1elajy5XGpOr5tT7aFnq8xscqjYV96qmnivKTTz5ZlFevXl2UdXyU45U1rnbq1KkNX9d+cNHzLibVxYe7qHq9Nxdb7vopE9uded2N/ey59D3aRi4yNhP1momydse7WPGq8S6u/s3ic91YyMQEV+WiptsRY6NzjNbRzQ1uXLoocbfVgz67bg7TOuizmo0EzkRCa/1cjL57bjKx7+66Sq+r9+zivbUtXDtu2rSpKOua7LbAcP2nddM1rDye9Xou3jvTpsrNz3oet83GsmXLirKuJS5uXNekadOmNXxdj3fPuXLjT/ty7NixRVnj8t16of0dUd+fmbnURZo7mc82VbfSyKh6fGb9qxolnll3m72n6rncM5iJs3fbV2S2KgEAALufqjGpxKo2lvn73a5EPwEAgG7Db4wDAAAAAAAAAAAAALoaX4wDAAAAAAAAAAAAALpan6LUlUZ3alSri9TRiFgXV6zX0qjSjRs3FuVyHOa4ceOKssaSamSqRj+62FoXyeqi3jPn1LKLn3Tx4crFYWosrkam9vT0FGWNT42oj8Bdv359Udaoc416dXFJrj+1D/TetB7any52Wbnx4o5Zu3ZtUV61alVRXrRoUVHWKPWVK1c2rKdG0kZEzJo1qyjPmzevKGubTpkypSjr2NG20Lq68aLHjx8/vihrbLvG/Lp42kxMtYvCdc9yJhY9wkcVu1hWF+/tnjUnE1HrYmirxuRmxmbmucm+372eiTLTtsvMR32lz4OuDW5u0LqUY50b0fvQa+nzoDHcen6dJ3WN0Gc1wveZe7YyUeouVj2z/YhbhzL9rs+b3rOuE7qWuMh0nbc3bNhQlHVOctHobm1zcc0R9ZHeeu1MzHYmWlrXHh07uh488cQTDcsrVqxoeB4dX7pe6LqibTFp0qSirJ+pMttEuG1FtF/1nO7ZbralQ2Y+rBqjmJkzXX3cdd04cu9ttqXFzo7PRMFnPqf0JUrd1TUTmd4Kt/0Bseq7Fxel6uzucavZZ7xXp0XkAgD6V9W/+3daxDoAdKvyvLq7/70G6Eb8xjgAAAAAAAAAAAAAoKvxxTgAAAAAAAAAAAAAoKul83I12lajOF3kq4uFVZko3OXLlxdljfnWaNCI+ghYje3VONFMfHomwtfFRrr71BhLF/vpuDhMfa/euyuXozQ19lUjc7WsbZGJzdZjdIxk4sNdbKvW28XNa501Fl4j0x9//PGi/NBDDxVljcJdvXp1Udb20Uj5iPqxqpHELsZWX9f7cfHx+rr2s57Tnb9q/KGLWHXj1EWv94WLgnbPhbt2ZusB1a6ISBeHm4nPdc9N+f+rzhdVZWLV+8qNb72mjl3XXy5CWCO29dnV7RE0elufGRefrjHv5Xrr/WTWklZUjUl379X6633q+unmFd2KQu9d21TLOi9WjXF2202UuWdI213HsZb1HjQCXj9jLFmypCg/+uijRfmxxx5reMyaNWsanl+3dtHPM+5503t2beHi3916qX2p0e76+agv3OcZ1+eZCPCq13V97KKA9bqtbMNRdVsN93p2q46qcfatRKZn4jrdvFTeggLYHfXHZ0tFXCMA5LnPhM3m0r68p4p2ze9VP7MBAACgMX5jHAAAAAAAAAAAAADQ1fhiHAAAAAAAAAAAAADQ1dJR6hrpqdE8Lg7dxc66GHaNwF68eHFRXrBgQVHW6Ny99967rn5aJxcnvmXLlp3WLxODqe91MUUulthFCrtrKY3PdLHdEyZMKMrjx48vyhoZHuHjxzViVtvbxb4qbQs9RuOJtT/cWNCyxr7q8dqXS5cuLcoPP/xwUb7//vuLst6/RuFqPL+W9d719fKfaSSz9tvo0aMbHqP3r8drbL3es7apnlP7XGmss441144untZFcWVidJtFcrsIXBeZr9zzouep+kw57t5ctG3m/G6Ml9/rooGr9kMrMWutRPLurC46Rt1a4tpZ516NqNZn+oknnijK+lxNnz69YT11fipHqWs9tN4u1tjFNzsuBlu58af0Wu48+lxplPrYsWOLss4rGo+sc56uERqlrn2j3FYM7pkvR3277Sr0XO68Or50zdC4/QceeKAo6/qh40jj1jU+XddOHR86NrWP9V50rOncrrHnekxmPGXW3WxMpNsOxfVnZs3I9JMbv62sF3p8dkuLRnV2MmtERvn4TJR6Zr2ouna4Orh1vpviOokhHRzcPNbMrozFBdC92O4AVezK8dLfUfAAWsNz2XfMbwD6C78xDgAAAAAAAAAAAADoanwxDgAAAAAAAAAAAADoaukodY36dFGaGiWqsaouhnvz5s1FWeNJNRpbI0/1vTNmzKirn0bDalxps1jnRudVLvpI79Nx96zn1PO4SM9MDKnGpGosrvZZOZ5WI2A1YlbLWj+9B43YdXGaLtJVY2K1fnpvOnYysbgaefurX/2qKP/2t79teH6NBXb11HvXLQIiItauXVuUly1bVpR1DGrU/5QpU4qyi3F1UdN6vItDzzx3+t5M/7lImkwka/mZy8TeuHO1K6aylchwF6Wrr7tIcOWicMt10zppX+nrruz6wcWUO+2IJNJ5ycX0a9R5JhJJ14yVK1cWZZ0DtKxrwdSpU4uyPg9aLo8H11aZdtayPpduHs9sa5CJm3drnr6uc69uuaHrh7aLtrsra19q++gY1jrr61rWebT8/3qcyqzVGm++cOHCovzrX/+6KGuUukbGu/h/rY8eo1uV6DjVZ0LXQl0jdJzqvbsx4bj1Qrltbsrvd89I1S0XMuNdZbbeyESAZ+Yzt+5ktqdQerxby7PcmuHazm155F6vem+uTdux9cZAIg4bVQzUeCE2Ehg4xKf33e4Yf8t4AQD0l1a2CQWwo8H90ywAAAAAAAAAAAAAAHaCL8YBAAAAAAAAAAAAAF0tHaXe09NTlF0UrsZyuthLfa9GlT7++ONFefHixUVZ408nT55clDWGtFw/pfVzdXUxkxobqdGoGh+rUZkaN6qRqRrn6yKXXQS2i17PRKlrRK7GhJfPq/emMeOujVxEq8bK6jF6bS3r8S7qVT399NNFWeOSH3jggaKs8ekacz5t2rSiPHv27KKsbaeR6fpejfmPiNi4cWNR1th/vYeZM2c2LOsYdhEoLmLdRaC7SGUXT6x94yJsXXyz0yyG3f2Zi3F3tE6Z+BgX7+qu5drCbXNQNfLdRc+Wx74+I24bhgwXk+vuR7UjKlTnZL2mzmOZqHJ9rz57y5cvL8r6vOq6onOvPuv6PLhtDMr/7+LK3fqm2z24NUOf0cyaoe3l5gn37GqddYxprLr2mc4Tel1dR3XOdO3jxrC+rver5XJd3TYprg91PdNtWR555JGirPHpK1asKMo6RqZPn96wPrp2rlq1qijrmqF9r8dofWbNmlWU99lnn6I8YcKEopzZVsXNr5kY9mbzkFt79HOLamU+bCVy062FrcSNubq5/nDx532pT6Y/3ZYErZzfzSHuHjLbc3Qa4tPboz+2vukvrcQIdvq9AWi/TBz27hINjr4bqHHBOAU6A88f+qpd23IwBoHm+I1xAAAAAAAAAAAAAEBX44txAAAAAAAAAAAAAEBX61OUusaTaqyqxjJoDKeLOdWYdI3F1dc13nPixIlFedKkSXX109hTvYbG6rq66jW07O5TY1I1SlbroHXV+Fc9v4uhrRpvrBGYei0XydzsvC4220XjukhovbZG8rr7dHGgGtW6du3aoqxx+xqrrnHrGk08Z86conzggQcWZY2q1fe6qN2I+v7X92j9dAzrOFJVY8W1rV3st4ted1G4jhsHLtbZxZaX31P12q3EtWYi05tFwDfinhVXN3e/Lgo3ov7Z0XZ1W0G482Yi7N15MvH5O6NzkYtPd3OA0rjq1atXF2WNotbnTe9Vt5PQNUPnBhd/Xq6rcv2qx+vc8NRTTxVlnfe1r3XN0Hrr/Om450TLbszpuqVl7T8dh27cu/nARalrHfRa5ft14zizZmi7L1q0qCg/9thjRXn9+vVFWftDt9w44IADirJuV6LR/nr+BQsWFGUdszpOV65cWZR17dDodW3TqvHeLu7fHV9+/lx0t4sQd9sOZNYz93pmHipvf9CoDk7VNq0a/+6eD6c8r7j53H3Wcp+19ZnIzGmZyPjBiDhsdItOiEQkihG7E8b77qGVubVd83InzO8AgIHRH2sAW2sAzfEb4wAAAAAAAAAAAACArsYX4wAAAAAAAAAAAACArpaOUs/ESWpZI1k1nlYjQzUCe8mSJUVZo2b33nvvojx37tyiPHXq1Lr6aZykRki6souJ1ahIrbdGvS9cuLAoa1zumDFjivKsWbManl+juzW61MVbuOhm1+4aQ6txwdofza7tojJdNK6W3bX1GBfpqfG0GtuvY0HHy0MPPVSUtW/0PrUPDjvssKL8kpe8pOF1NeZW+1IjrCPq43O1rGNbI/xdlLqLp3flTPSs6yf3/CodX5lY3Ez8f7NruNfd89iX6/WqGius3P3rOd0xmfh7nYsi6p8dbReNWNZxp9cun6uXPu+7Kk626pqh84c+czrH6rO+atWqoqzPmK4N06dPL8oapa7rhbZxeXxqW+nzpO2p79H5SmO8XXS3znW63uhY0Yh1FzffyvYbek5tFx2HekyzbRMaHaPX0ufZRamXnxN3D6NHjy7KOna0HZctW1aUdfsNnav1PnXs6Jrxwhe+sCjr2qB9qefRcaBrgT63Oq71POX1ppeLNnfHuAh6F8ld7lf3Z25Ozmy/0QoXUa51c2tEJgI8E5OeaffM5zS3xUG5rdy6peNdy+7zq25Hoce4bRrcPLM7IFIOvVr5rFR1ax4AnaEbIka74R52B24NcD9rccd0MsYidleMfXQqYtWBHfEb4wAAAAAAAAAAAACArsYX4wAAAAAAAAAAAACArpaOUtcIbI2KdLGMGo2qEcAaL6uxuBpjrfGRGm06Y8aMoqwxqmWZeE9HI3ldhO+iRYuKst6PRqxqHTQuV6O7NbZWaQSmi/nVmFPlInLLkZn6Z3ouFxWa4aI+NZZD21fbaNy4cUVZ20sjZlevXl2UV6xYUZS1XWbPnl2UNTL9wAMPLMoasa711HbQOFuN4I2IWLBgQVHWcavPiHtelLaL6yutk4uwdX3u4lDc86Hn1yh1lYkb7wt3b+4amWe8WURtr0wstHtv1ahiF4Xc7NnUcaTzqI47vX/dSsBdLxMr3Mo80Kherk9d++gcqJHpTz75ZFHWOGw9z+TJk4uyRqnr3Oti8LPrhbahzmnaL7r1wyOPPFKUdR7T/tL+1fVT1wldY9z2IVo3V1Zu7tE6uPUisxWBe13PqeXy2NNraJ207fT92o66TmhZ6XYthxxySFF+0YteVJT33XffhnXQmHQdO3qtxx9/vOHxOm60/9wYdNtkZLZ30LKL924Wn5WJT8+scy5O3F3LvZ6J+nJ1zmwXkxnXGZktJFT5c11mzdD36NjXz69r1qwpyjrW9BnSNipvvTOYDda46ky9ibzrLFX7IxOXC6DzdGL0aGbbM9Up9R7sqo6Fqv3BOgEMHp24NmBwYOwAA4vfGAcAAAAAAAAAAAAAdDW+GAcAAAAAAAAAAAAAdLV0lLpG27pYTqVxjRp5qzHkGjG6cePGoqzRphqNPXPmzKJcjiF3kZ6ufhpRoXXVKEqt97Jly4rykiVLGpZdtK3GXmpMuMbEjxw5sihrNKaLQ9Xzu1h1fV3jX8v/7+KMW4kF1LK2i4uV17JGna5cubIoa1vreBk/fnxR1ijcl770pUV5n332KcqTJk0qyi7CVseaRq9H+Bj/TFy3i9nWYzQWWGm8+9atW4uyi15x0eha1uNd9HV/RXe1co1M5LUe46LBXVtk6qZ95p4bfd31d7lu2m86znUOWrp0aVHWcaHPgp5Hx7xyc0c7Iny0Xi6+WNtWj9dIcr1XbQNdk6ZNm1aUNT5d51iNB3aRztnYZB1bumZoZLFGwOs9aFnnRj2nzjE6Z+pa4mLzM7HXjotVd9HNmfXC9b2bC8trld6nRsnr63oNXbd1/dDxpVt37LfffkX54IMPLsoan+6eH6VjzY07Nw9lIhRdrHbmM5huyZB5Fsvv17HjPju581bdlkHvR+vt6prZGiLDzQPu3p1MTKaLVS+3VWb90D7Q9ULj/HXO0TbV9cK1qT6PmfoMRoM1so7Yvfar+lmUdgcGv8E6l2bqnfm77WC658GoXXH2ri/pPwCtYD6ppl1tRLsDnWNw/zQLAAAAAAAAAAAAAICd4ItxAAAAAAAAAAAAAEBXS0epa1yjctHNGzZsKMoaZ/rkk08WZY3L1YhGjXecOHFiUdZI2TIXualxjy7qW9+7adOmnZY1wtcdo9GVGts6ZcqUoqzxtC4+WyMqM7HqLq6pHNGp7eLayKkaNagx8Rp5rG2h969jZ/ny5UVZI3L1eD2nxt/OmDGjYR20vbQvdRxofGg5Ot3F0LsY4qoxoy4q65lnnmlYdpG3Lko3EzHuInzdeHRx8eU/c9dwZaXX0zpVjVXvDy4mN3NMs7rpHKlz56OPPlqUNSJanymN6dbxr+O0arRzFVX7xcUAuzVD6VYMGnuta4net4tHbjZ2taxtrlHqeg9aXr9+fVHWeczFQGei1JXOSW78uahkLbvnXtuuPyKU9Twalx5RH0vu1s+nn366KGvc/urVq4uy3o+eZ968eUV57ty5RVk/e+g967yq7aL9pPegz57WwUVUZ6LHXbvruNbtNnSM6lqg5fJnPLc9TdUtQ1zcfrM1o9Exbpy6tqgasV5124FWZOfdzPYEOhc99dRTRVm3KtL1QseFPltuawOlY7a/tlhph06uWzOt1Js4vl2nP9rXfe4HBkK7op+7STfMsbtzrHo759hMe/EM/UGzdt/d2qLbsPXMH+wO8yfah/ECdCZ+YxwAAAAAAAAAAAAA0NX4YhwAAAAAAAAAAAAA0NX4YhwAAAAAAAAAAAAA0NXSe4wr3R9R9yLUvQt1H9UlS5YUZd07Vo/Xfbh1z+jJkycXZd3DU/dvjcjtCal7kur+DrrPpu7XqPs46j6Wumeo7g2h+8jq/o7aXqNGjWpYZz2/7i+rddZ9pd2en+6c5T0j3T6xbi8gbYvMHtV6Tt3zV/twwoQJDc+vbffwww8XZd0vVvcU3n///Yuy7jE+ffr0hnV2e1W7fcHL+/q6dtVxoWW3h7uOO92r1u0fr/vE6p66+rq2r44XvZa2tdv/Vevs9r917VgeE26/WTdW3TXcM+7O6cav21fNcXtQuzo7bs/bch10DtIxv2jRoqL8wAMPNDx+1qxZRVn3Oda9tnUO0n7WMdgOmX2AdQ3Q/cN1ndB9c3VM6/3pOqF7Q+u9ah/p86CajV03B+q5MnOL0udYz6/7w+s9uL3EdS7VY9w+0W6PceXmuVbWC7eXktZZ14uI+vvX+1QrV64syosXLy7KGzZsaHie2bNnF+U5c+YUZR1H2geO3rP2sbaXK+s9a930OXTjz/WZjkV9VrZs2dKwrNfVeaR8Lu1DNxZ0vLsx4saUW4fcWuWOd9xnOdeOrTwrbq7LzIdlbv3Tsn4W1vXiscceK8oPPfRQUdY5d9OmTUVZPzvo53HXT65vBotu3tdtd9u/rtV7rPo5EH/AfrHdJfMcdNPc0k330hfsN9691wN2NTfGd7e5ZbBy6wH9BGB3wW+MAwAAAAAAAAAAAAC6Gl+MAwAAAAAAAAAAAAC6WjpK3UW4auyni3pes2ZNUdYYT40e1YhUjVLV67qo54j6yGkXp+wirZW+rvXTaEmNW9XIX41t1VjgpUuXFmWNNHbn1zhkjVV3Me/KRaGV79fFerqY0arRohqtqfemcZ0aN679p9H7Gquu7Tt16tSirJHp2r6ZaGitg0aMalnrFuHbWMeqxvC6mHQXma603TUa19XVxe27a2ndXByqjlMXteNidMv/7yJ2XTxvJobZ1SNz/64vM9G4Ge66rh0j6p9z3Z5h+fLlRVnnFO1z7Sudg3WMaBvp+HdxyX3lxpabP7S+q1atKsr63Ot59FnXNUMj1l2EuWq2DYfrexcjrO2p9dP5SqPhNQZZy0888UTDc+q84uYbt2ZmthZQLgJc29TFfrtruWO0ztpWEfV9oMfpZwldM5588smirM+GrtszZ84sylOmTCnKuj7pfWbWuUyctJ5T70XLbsxmtpXQuUNjsrWs40yj1HWOKJ/LzQ3uuc5ErLs4dLf1hot2y8S/uXVBuc84bh3JjPGq46NcN3c/+ro+B7peaKz6smXLinJ5G6Je+txpWceIzkWZ8bgrZWKAO12zzwV9RSQigP6wO8wtg+keW6lrf6w93SbTvoNpvAB9UXWMM7cMPsSqtx/tCNTrxGeC3xgHAAAAAAAAAAAAAHQ1vhgHAAAAAAAAAAAAAHS1PuXlaiSkxn7qr8SvXbu2KGei1DXmVGMcNSJWlX/l3sVU6nEurlppdLnej4sr1rhRpXGuGl25aNGihu/V62pZY4FVJnLAxf2Wz+uurW2v8akam6kRrc8++2zD82gUp/azRiQ//PDDRXnhwoVFWdtu7NixRXnOnDlFee7cuUVZo3BdBK/SdtH661gpjxsXK+vuORPhr32lz4iLw9W20whq7TN97rQdNdo+EzfrxpGLPy/HDruoc3eMa3utq96nHqPbOWg0cCYOXe9Z36v3qf2q9XFxu0rPoxHUOu7K59K2dM+jiyBfvHhxUda46H322acou6jizFy5M5l4ZL1XN6a1L7TdNKpct+LQuF/X79l4fBfl7+LTdX7Temsf67yv7bxy5cqirG2h20noPKZznbaF1sdtJ5G5f3ePOn/onKfHuD52Y9ttsRFRP9a1XXSN1bLOAXpejU+fMWNGUdZ1xcXEK70H7T+3RYA+V9ruep+u7dx8qefXsaX3nlkv9H41hrv8fr2G21YnIxM/6Y7PrJ3aN26t0vPos6j3mIl3cuPaRc27LUJcBH352nout3WQclH1es+6rYM+Q7o9zcSJE4tyJj4e7UH8ZP/KtOnuNq4ZZ+h2nRjd2Aq3TvRHrHq72mswxfQyJwLtM5ieffwBfQagP3Ti3MJvjAMAAAAAAAAAAAAAuhpfjAMAAAAAAAAAAAAAulo6Sl2jxDNxmBojq/GeGgGpMawaz6rxpxpL2SzSSI/TeFCNe9R7UBoNqrGqLg5bY0/1nC5Kdd26dUVZ4631GI2u1KhjjZV3kdQuJlQjNssRnXqfGpWpkcQat65tofXQ+FWN6Jw0aVJR1ghojafV6ODHHnusKC9fvrwoa0TwvHnzirLGp2v9XSyDjimlEeMaHav3Uo4qdbGpOu5c7HVmGwJ9djQCVyPWtazH6LU0JlXjc6dNm1aUXQS6i4nV/nMxv1r/Mm0Xt82Btr3bbkDHo0bguvh47X/X7loHbV8X362v6zOu9XFj30Unl6+tx+mY1+u59z7xxBNFWaOjNVJaz6/9344ode07bXO3fYHWXftOx5/bZkLLei23Vulzopo960rvQa+tfeyi85WLI9atSLSvdZ7UeW/vvfcuyjpGtW4u1lmv66K+NSJez6910GfSbRWgc6zOE9pn5W0vtI10zVi2bFnD1/U+dV3VNnLbSbi5Tun96Nzr5mp9lrR9XX+4aHS3XYNeS7dS0HGjz5OWtd3Lc4oel5kP3PrhosLd3JsZp27bCz2njqNyPH+j82i7uzVb6+k+47r1Qs/j2qr8Oc2tt3qcHqPrnM75+nzoZ1at99KlS4uyPjezZs2KnXHzJNqjXbHq/R1V1omxaKqTY3Gr1q1T2hSI6MznfXfTH7Hqu1Inz88RuZ99dnL7tsvudr+o1+mf83aV3fneOwXtDqCd+I1xAAAAAAAAAAAAAEBX44txAAAAAAAAAAAAAEBXS0epa1yn0qhgjaLUsovVdLHSGg2pUSXuvRH10Zda1npo9KWLsNV6aPymi0HWeytHwPbS+FuNtFy9enVR1tjjxx9/vChrlLpG1WpkptZf66mxw3qeiPoIXI371MhcbWONRdb4Tb0HPUbrp/Gj2jf6Xo1P10hajbzVempba79qZLhGwep7lcbHan30vfp6RP2Ycq9rpO2CBQuKst5bJrpcx86SJUuKskYSuxhT7Q+3jYBGsmrZRcy6GHktl+vjnm3lYuK13lo/HVMuAlyfC/cs67U0vnrx4sUNz6PXcs+KaxcXrV2Oj9P71PE/Z86chnXVso4XnVO0rrolgW7boNoRT6R9p/fo5mctZ2IAXTy748a6i7GO8PHVLsrYjXW3bYA7/8KFC4uybomgff3kk082LGtfu/VA20vnUo1e1y0XdP7UMalbZui1tO91ftb5Vl93YyKivr30/rVd9Fy6TYiuQ1o/nRv1nDof6HqrdA7XOmgfuLq5CHBdL/QZ1nXIRXHrefSZd2uqmzvL87aLTy/HfTd6fyYaXenzocdrn2ld3drm1kId426tdXOLlrUddSxrW+t5NL5fP4O59ag8j7nn1G1DoGNfo9R1PLoxu2LFiqKsnzVe8IIXNLwfrc9gibMbLPVspl2x6v1tsLb1YKk3MZ5ot8Eyt2Dn2tWX/R2b3IlzVyfPre2qG883gKqI0QfQHzplbuE3xgEAAAAAAAAAAAAAXY0vxgEAAAAAAAAAAAAAXS0dpa5xlfpr7Ro9qvGW+mvwGgfpIm81PlXPo1GXGsOp0avlP1MuxltjOV1cu4sa0vh4jSTXersoVW0vjUnVssata8SqRnFqRKzSeEuNvC1HWGt7aWSslrXeWl6/fn1R1khvjRnVWE69lsb5rlmzpihru2s0qPafXlfbSMemlvWeNWJUx6/WX9ta67Z06dJQOla13hqtqvHpWleNUNV7c1HTLq5Vx5r2mY5HbWsdF3p+7RsXV+Gin/VZ1vsqP+Pan/rsuHO5qFs3Bh19RjQKWvtMx+yyZcuK8u9///ui7OamF7/4xUVZI2Z1rOl4zETnR/j4XO1PvTdtU6Vzio5tjc+dNWtWUdb5Qvuzr7StlI4n9yxpWWlbadu6KH59NrQtXbxz+RnQP3N1cpEv2i86/mbPnl2U3fh266q+rnOUjl0dixqNrvXR+9LnU+vp2kjPo2WdS92zqltd6PFunY6ob3edA/W8ej2tkz7f+gzo8W4rEhelrs+Vi6XWNUO3HtH71LZYtGhRUdb70mdeuQh+XS90OwgdN9rfeo/6ekQu1sitGW77HO1bF5nuPi+6+HjtDzdXN9uGp5fOedrueu/ajtrful7ovev402dI5wC9bvlzbCZ6XttOn3fdUkG3PNBjlHtW9POLji+td3nsdCqi//7X7tIWVSNjd2W7tCvOlljcwcf1WTc/ixgYnRJRuasM5HzYyXNxt/b37iIztnZ1H7cyt+xu81K3of92jnbBQGL8VcdvjAMAAAAAAAAAAAAAuhpfjAMAAAAAAAAAAAAAulo6St1FOjaLBO6lMZYaJepijDUOWqMxtVyO+tX4VBeZrjECmeh1pe/Va0+fPr1hHTTm18WnurhZjejUSHKNaNZ4BBcZ6qKXI+ojVF2faD1Wr15dlDVmU/tE703jTZXWQ+9fY4E1YtfRa2mMp57Txf/q61r/tWvXNqyPjs3ye/RcGpn7+OOPF2UXB+vGmkY+6zEa46rn0WhUbV+tm4tp1vO7aFv3XLtI3XJsv4tJ1zG/ZMmSoqxjXuunfajjy20ZoO2ibapjXPtco4cffvjhoqzjUften8cJEyY0LLvoEu2/8lyk84vOhXr/06ZNK8pTpkwpyk888URRdnHDGoerbaFjpxxn3U46d7loMDe/6fjR51KjgnUMaH+5qPjyeFWZNcNt96Eykdj6XGq/6Fyn9+y2gdC5WseJ3r+rp4tJd/OB1lNjzvUZ1rhxPV7nS733ct10/nD3rK+7+UrnG703FzWkc4a+rs+VPkva7tpPep+u7XT+0+hqN3cqPUafFR03+l63dUp5rtJzaVnnZLe9TSYmVt/rYvvd5wsda9pebosRnR/0OdDPDi4aXMeW9rfOtQsXLizKOpb1c6CuR1oft2aXuUh6rbduhaDX1m14dE3RNnLbHOg4dbH1gyVKvdu4KMPBrlPupVPqgd1Hp0QftjK3dMo9tEM3x8UO9vvplO0IBmPbYXDIPKN8TgEAoHX8xjgAAAAAAAAAAAAAoKvxxTgAAAAAAAAAAAAAoKul83I1ClZjHLWsMZAa+eLioDWSVKNaXYylRpJqLGVEfTSli1DO0EgajR/V+rmy1ltjWzVKVuOXNQpWI0A1rlPLLnpb21HjLbX+Gh0bUd8uGrmpEaW/+93vivJjjz1WlDViXa+h9dCy0thQbWuN6HRxsy5K1UWGa/So9o2OTb2Wji+tj7ZPmbajXk/fozGxes96vKPHaF31udM66LX0HjQyXMemxspqu+jzrmPcRee6Y8r11jrpOHrkkUeKssbQ65h3Wyzo/WuMuUbMajvqONJnUMv63Om40LhkjYvWsl5X+9vFk5df17Gq96ZjW6NxJ0+eXJT1/nUMulhoN2e3IxrOjUuVuabeh64fek5tQxd9rGuEtpOuF81i1ZVez9XbbU2g19Nx6bYW0chmHaM6Htzz7bb0cFH1Oh60/3RMaj21Pg899FBR1udZ52oXM91sjnVbo7i5Xtta6+qeAX2vlrX/Mp9ndG7TurntKvRaOmZdWzTbfqHRMdqvbly7rUAi6j+3aD9rO+pc59pLaT3cfKhzu7aLPge61cXSpUuLst6zxorPnj27YVnnUaV94LZV0fVLX9cxoc+Nbmugc7a2g0abR/jPmtrWrg+0HXXt1LlP138dp+6Z07U88/mlkw32GNmywR6rPhjrjMFpoCKYGePdY7CuH62sE50QK98p8enom3I/dfJz1MrzsSt1wnMJoDsM1OdU5qv2Y22ojt8YBwAAAAAAAAAAAAB0Nb4YBwAAAAAAAAAAAAB0tXSUukZuurLGL2p0t5b1eBerrBGQLq5YIyAjIqZPn16Up0yZYo/rpZGTGnepNFpSYyw17tK910VgughevWeNNNWyi3nX6E49j95jOXpV+0SjpTWGVyNKNUpdY0OVtpdGmmrkpovh17KLm9X7dPG3WodM9Kxy5yn3set/7RPtKy1nxp2eR+k4KkfjN7qWxn4vXLiw4XmU3pfGs+o4dZHYrs4R9f2m0cYPPPBAUf7Vr35VlB999NGG59HYWz1PJhZZ+1PHsraLzkF6fq2/zkELFiwoytqmGsOrkfS6jYK2b7kv9Vzari4KW8e2nku3LXBj1rVRs2jrLBfZrvS513q5KF9dM9x846LydV3QsaSvl7focHOU9pGLqnHbHbj+1fO4+dBtG6FlHa/aRnotXSdc5Larj9uWQNeFJUuWNHzdRYy79aJ8bfe6toueS9tCuXmi6pqh13LclgKZ87eyXrjx596r0ekR9VtaaCy5jgt9Xecet7WGXk/nGLcNia5hGp+u64XO5/r8aVy5jgOtj7av1k37VSPc9Vq6FujnJh3jK1eubPheXRf0WdQ6R9TP4foe95la78F9HtF71nHhPrO758+112C0u8ezdlosLganTo7qy4y1TpsHOrk9d0euDzpt3OwuaN/u0gnzXSvPcrvmgXa1Qye0Zzcjprh77Iq/i3Ty33c6YczyDKET8BvjAAAAAAAAAAAAAICuxhfjAAAAAAAAAAAAAICulo5Sd7GXLmpWIyA1QljjIDUqYdOmTUVZ4xQ0AlNjxfX8EfVRluvWrSvKEydObFg/jZDUmGEXb66vawyynkeP0QhfF7PpYr/LUbKNaBtp32idXXxqua4u8ljjULW9NZ5e36v342Jy9XW9lvaBi+6sGtWeieJw966vl9tRI231PS5+WtvRjR3tTx0j7px6vGsXHYMaT+4iq/U51YhcFwPtYoTKdPxrefHixQ3rp/Hm2r46F+i1dexoPdxzpxHBul2AHu/iiXUOWr58eVF2UdMajavx3S7mvHwurbeLrdb5TseL29pC+9BtVdAOmYhnHYs6/nTe1vlG20D7wsXga5TxpEmTirLGp+s2HDruI/zzqmUXZexisPW9btsQ7VPtFzfvuTVDnxMXy+/WOTc3unnSjTeNp9d71/roONf6lI/TNnVblChtF9d2bqsIt37o/bu5VF/Xsvt8ody2Le651ftynwX0WXFrtsaWR/jtN/QabhsCN9+4MaV9rNsl6DPxyCOPFGWNVXdR6mvWrCnKbksB/dypz77eo24LoNfS9VXbV9+r8fS63mk76NjXuSiifs7SeVDbV8esjgXtT7de6Bhxz6zbVkXfq/fQTQZTRG4nx/Rh99MJsYjteiZauZdOqAP+V3/E31aNWG+ngRqPQDu453FXfvZq17Wq3kt/yNSB9aP9iFUffOgnAGX8xjgAAAAAAAAAAAAAoKvxxTgAAAAAAAAAAAAAoKulo9Q1olFpLKVGLmrE5ty5c4uyRk5qFKPGO2qUpkZdajRkOd5aoyL12i5KXWMjNd7dxVJqdKmLltb3rl27tihrzK/eg96bxq1qfbTsotE1DsTFF2tsaUR9bIi2hcYZz549u2E9Zs2a1fAa2l7az9qfLg5bo6W1TV1cp5a1b1y0rYtMcbG4er86rsvn1YhWvU8dCxqH6/pTz6NR0C7eWseXxkVrHLjWRyPDtS30udO+17KODxcj3yyGRu9B703j0zWWXO9Nr6FtpONLz6mxtxoHq+NII3D1edTrurHmtkLQe9Syzj8aq65jojy+dOzoubSvNJZXo+H1GdRnatq0aUVZ43nd3NeO6C+ti3su9d61Xjr3aCSyxhS7KGN9XftUY5knTJhQlHXt0Ncj6se+ll28sJt/dU7Tsraz1lX7192ntqnWR/vUrU/6PLgYdn329L06b2n8tK4L+t6ZM2cWZRf1rWuhliPqnwE9r96zjikX0e7invXeXCS70jbVttD66Fhx64WLsHefTfS6bi7Usj5/Onfoc6Bzp5Yj6p8LpdsZaP+77SF0nLqoereViD77+kzoPehz4/pex52ukbru6Jqn7at10Ovq2qHtruPVbUHk6qnR6xH185HbksBtN6LneuKJJ4qyfh7Va+v5dd3Ssh6j47ETZLd2aYdOichtVz0GKkZwV/YZBk6mb9s1Brvh2W+lDq2042CfT1rRH7Gqu6IdWumzwdhPalfOK51ooOai/mrTXfmZp5U67Mrz9Ecd+qsNO+GeO0Hmcy1tNfDog87CdgToBPzGOAAAAAAAAAAAAACgq/HFOAAAAAAAAAAAAACgq6Wj1DVa0sWzamSoi1jV82jUp8Z2ahyyi1XX80TUx3tqVOa4ceOKssYxaBSlRpfqMRp1qtGXep+urPV2sdd6zNSpU4uyRnpqvLDWWa/lonm1b8pR6kqjTjXued68eUV5n332KcouVl/7R6Nb9f7LMbm9NKJT66p94CJjlYtw1f7T82tZ66DjV1+PqB8j2hYaRavn1THo7lMjTfU8ep96DxqNrnXQMaX0/PqsaT/pmHLbBbhYXPccRNTfp8bJ6n3qucrt3UvvU+cIvQdtF32OtM907tB20bHpxpq+182Jev8aw6t10zlH773MjQuNydX5TuOctR2nT59elPUZ1/nFRWf3lfa1lrUvXJS6br/h5httZ4041vHgytov2pYaBx1R36/aZ/p86P24e9a21Xrr6/rsap10zdDxoHOdjnWNX9YobrdmaD1d3dzaqduW6Pyk4037z22NoWNY+ykiN9e7mHiNltbr6Tqp96PncbHf2kauD1zdtC00ZtutQ+48ei9urtKyxmdrf7vtICLq5xs9Tsem+xzl1g+3Tui96TjS9tLocr1/F7Ol87mLK9d20bbWuul40mdUy9qX2o7aB24+cPcYUT8/apvqOqzn1ft0n0Hddgz6OUW33tBnXD8X6dzS7PPlQOiGiO7BWu++qhqX1w3t02kRgQPZpt3Qn52Adsxz68RgivHclfXrhHbZHdcJZ6D6YCDjoTv9eRwMOqUNO2E+6W9V4+y7tR2AKpr9HX4wPiO7w1zXqk5po876aRYAAAAAAAAAAAAAAG3GF+MAAAAAAAAAAAAAgK6WjlJ38ekae6mxjBoHOnv27KKscZsuel2vpTGyGpdbjlfV2EiNptQISaX34GJxNUIzE4urZRdvrTGbGk+qMZ577713w7K2qYv41fprf5S5eGK9hr5fr6f3r/3vYu81GlfvX+tajjDupX2g5yzHvvZy0aMuLljL+l4ta/uW36N9qGNSx5eObT2Xi0B1ZT1e+8nFgWsfa900tnjVqlUNz6/0fnVMZJ6DCD93aN9qFG35/Y3q56JrdQy6ucZF+KpMP2n76lYOOiZctLaLaS5z0e0uckRjb3V7hhkzZhRljSzXONx2y2zloH2hUb56f67dXHSznlNjk11UfrP1IrNdgNsqwK0Z+jxo37kYZC1rfXTO1L7WsraptpGj96X1d1tR6DyUid/X82h/aFkjvCPq+0qv7bYj0P7UucGtGZl1Ts+vx7socT3GrReuTbVf3Rrm4uL1dZ2T9Dl360uZtqPbksCNcb1/t2a446tGo7t+0vZ1kfr6ura1O6eL93Lzkraha08dE/p5t1wP5Z41vWe3Drn4dF0XdA7RrRnc58NO1g2x6tgRcXTtVzX2E+g12J/HbohVx47os/bLrBO0O+Dtis9a/fEMEgGPXa08tjLPSCdvMzJQf59qpQ7Z9mzl3jplDuE3xgEAAAAAAAAAAAAAXY0vxgEAAAAAAAAAAAAAXS0dpa7R0vrr7hrdqGWNJNX3Tp48uShrtKQerzRWVKMby3GrGhvqIqSVxpu6SFONolQuOle5CGS9losS1xhLbS+NW9f6l6O+e2ncZrmeGifq6qTn1T7U82qktb6ukZsa0al9o8dr1Ku2r0bDal9qWaMbXCyu3pdGpurxeh6NbS1HQ2hbuChod29aDzf+te20b7Qeev/Lly8vyhodrc9IJt7bxeIqN971XprF8+p53Xv0Pl1faRspF+/q7t+NcT3/2LFji7KL4NZzum0d3PYFzbhIYh1TWm+NUtcIf5073Jhvd7yLi0fW6+j41mdJ23zWrFlFWZ8rt8Zo3+n2G2vWrCnK2T7S+umfubh/t2a4SHa9B/debUddJ3Rt0C03dP3QceLWWOWee7137T89p85/Lj5b53Pt42Z9oO3i1j0dX3q8RmXrWqXH6D1o2UXnu+dHx4rKbN3gtnZx25ZoO7pnWNcwPb+uC9om5ah9/UylZbe9h1sb3OcLx41BFxPu2s7Fqiu3XmQi4t1WHfpeXS/c8619Wa6ne4/j1gudN/S5mz59esOy224js4VEJ+uEOLNO0SmxZQDQSYhVB6pzzw3PCnoxLpprZ5v0x99x6DMMtMwY7IS48laO6W9V65Btz064t1bxG+MAAAAAAAAAAAAAgK7GF+MAAAAAAAAAAAAAgK6WjlLXiFH9lXoXJ6xcvLVGMWr8rcY+rlq1qihrpG45In316tVF2UWAaiylizXWKEuNGdV71nprnKaWNcZz4sSJDV/X2M+XvOQlRXnfffctyhqH7GJYXWS4KscgaHyncjG/GsWs9XD3k6Hv1bZz8bHaH9p/Lgpf20LvxcVzu6jkcltpbLOLYnXRyS7SW+ut53fRsNqf2i56rfXr1xdljVjXZ0KP0fvUemZi5dyWCuXj9Fx6nzrOXby5zgt6jItt1shfjQ/W+uj5NQpa42Z17Gg8sYvm1rnJRTy7uSWivg/1nrU8YcKEoqzPpkZqT5s2rShrvLYe77QjGtfFC+s409fdOqF9oe2px+sxGiev68fatWuLso4HfQa0HyPqx5Crt4sB12O0LfSZds+30te131/4whcW5X322aco67Pk1gYXq56Jw3Z1c3Osi6LW4/X8zcaevsc9965v9Jlz19DzuGvpPeszrc+963vXH3rOTHy6Hq9103bXcaB0TGt9li1bVnfcunXrdlrW9nVbxjhVY8K1HfU50PvXuU3ndreVhKuPRvDrvei6o3OOfn7VftW21nlG5x+3jUj52lo/PU7bRe9TI9C1rjoudI3Qz9c6h+o59d4GS3y6k/2sDOzu2IIAvbohKrGKdq0Tg7XdiD5Gq5o9K900pjphbdzV7bm7zIODEW2N3RVjv712p/bkN8YBAAAAAAAAAAAAAF2NL8YBAAAAAAAAAAAAAF0tHaWuXLyni+d2EeMa9ehiRSdNmlSUNeqxHIWu0ZQad6yxn3qMvq6xmRozrbG6GmPpois16thFMWsEqEZaahTu9OnToxEXV+0ieN17I3z8jYvGdRHlLi7ZxYO6KFk9Xq/l6qzXVS5WXevmIl+1rPUsX8tdW+unz4Lem8b56rhz8fQuGnby5MlFWaP3NUpXr6VbDWiktEas63OjscBuCwLXjuWxpf2QiQnXZ0djb3VLAo161Qh07We9H71nFyWsz6aeX+ugbbp8+fKi/OSTTxZl7Ve9Lx3v2r7lZ1PnS50jtazRvXoP2hZ6jJuPXCx0OyLBMs+fi+N1W1S4qGttG+07N6Z1LXBbb0TUxx/ruVx0vpZd9LVbM9yzrv2oz/3s2bOL8pw5cxqeR2mfan1cTKr2jRsPbi3QftKyq4PbVqJ8XGbudXH7+t5m81Wj49113XYgbn3OrNU6bnS+1dfdPbp1Sz9T6POnz41+Bomo/4yk64T7TOW2OnHrhxtrbr1wMeFuHdHPVzq36zFKn2m9L213t8WDXkvXYF1rdA3Wsq4X7rNPuR7adtr/rl10PtFjdL3Qe9B703HttoXphAjJdqkaGdbp9747RaCh/2XHU6c/F4108rPSX+3ZyffcyXb1OtGufiL6GLvCrl4n+mOcDsZnZVevu51wzwAAtAO/MQ4AAAAAAAAAAAAA6Gp8MQ4AAAAAAAAAAAAA6GrpKHWNa1QaGepicZVGRbo4V42idMpxMRrjqfGVGvupUZmZKHUXp6n11rhKjbzVskZRaqSnRkPr69rW2l56X8pFIzeL1MlE4+oxLurcxeS6qFqtq76uEcRKozv1vS4yVvtJ66D3pRGgWnbXLXMRsKocj70zek6tk45rbWsdIxqvrDGpek439jUqWvtYY6M1/lbro/feLJrYbZOgca36LGi8q9JnZNq0aUVZn0Gtq96DPst6ny6qV+ugba33qVs7rFixoihrG+l5XJR6eQxp7K2WXSy0vl+fC51H9Xj3nGr92hGPpdd084qWXYywi43W1/W+NRLYjVEdA9oX5Sh1HTduuw5X1uc4E6Wuz672u44h3VpEnwcXre/mIdd2rr3cebTPMscod60ybTs9zsVy6/HumXHndOtiJjbarYuqlZg7t9a4qHLXx7pe6DjTz0ER9c+FrhP6HOgx+n6dAzNbl7h703rrGNdnXJ8b/aylx+tzo/esdXDbLmibuudY6+DWC11316xZ0/D8er8R9X1Y3j6o0fUy64WOTV0jtO3cZ1AXeZ/57N+tWl0rB2NcJ7AzAxX93B916ATddC+7o129TvRXPYB26oR1whmMz8pgrDMAAJ2A3xgHAAAAAAAAAAAAAHQ1vhgHAAAAAAAAAAAAAHS1PkWpu6hSjY100Y3KRVprJI6LAy3HxWRitjWSVqOYlUZxa9yu1k/PqVGUmehijat0Mbpaf61PJibcRamXY4Zce7v4dD3eRRs72hZadhGw+rprU71PN770da2ztp27LxcDHVHfDxoh6p4Lfd2NTdcfGoFejrpt9F733Ol1NQJ2ypQpDa9b9dnU17V9IurbSMsa+6pR6tp2Gsnr7kHroefX1/X50rL2jXJRwNq+ep4ZM2YUZR1fei/aRlr/8vjVdtHr6Xm1jV00upbdfSptL/dMVeHu3UV3ax3dNhsuel3PqXOsuycXq67jsPxn7plwWw247TfcOHbzpI4HjYfW97o1Q9vXtZ2bJx23lYS+rm1S9fzlsefmbm1rfd1tLZIZX5mtMbR9M1vDuKh299nGrW1a1vGndXbzlovAdvH9EfVx5RpF7trdfT5xMfluXdDjta463vU5cFvv6Ov6WcvNA3q8nt/1meunzBZBuo1Idp522764zxrKxda7eSnz+ao/oit3R0RfAh7PB8BzADTD8wEAAFrBb4wDAAAAAAAAAAAAALoaX4wDAAAAAAAAAAAAALpaOkrdxVi76FGNX3Rxq46LtHZ1aHZtjZl0sbp6XuUiad21MjGWeoxG/rr3uhjPqsrv1eu5qFNXDxe5re3o2t3FPruYYhc3nqlzhhsT7YxlcpG5ysXQ6rhzUaral+550XvTyFwXDatcDK+LWC0/K3pveg8uUlrPq7G9OnbcVgVKj9FnzdXbxWtX3UbBcVsqlNvdRZBrndxWCq3IxOdW4ebVTKx7VdoGmbhj96yXn0+Nms6Md40Qr7pmuLq6MZfZxqIVWgcXn+5iqV1MttuiotnYy6wZLn7b1cmdP8ONHfccurZzz0FmHXLrdybC3J3HrU0RuflNuTZ19+Pq7eZ8XcPc9jEqM59l1s5MnV0fu2fXjcsIP3aU67fMXFSVe2b7Y04HAAAAAAAA+gu/MQ4AAAAAAAAAAAAA6Gp8MQ4AAAAAAAAAAAAA6GrpKPVMLKeLnHSx6lXjw5vVwUVOuhhzF3/r4ln1dRdL6SLg9boaoanX1TZyseIuSrsvMZkurjUTS+3ofbpz6j1oxLZrO6Xv3bJlS8PrOi4yXSOtnXL7ZuLHXbSqaxd3nlYi9t14Ufpe7Y+MzL03o9fbtGlTwzq5e9NY8ar1c1s7aL0z4z0TwezmIlV+Xce2e3bcPJqJ/XXR+1Ujpfuq6jrhnp/Mc6jcdhDNtsNoZRzo+HbXdmOiamy7m29c3VybOq6t3Tzk+sPNw65uEbl4cHcPbo2pGv2cWZ+Ua5fM8+mi6l393ZqS+VyQ3TLBHZcZO5loeFdvN37d8+Tqljm+6hzi5iK3ZUOmDZvNwa7tXHtltnKoug1HO7bYAAAAAAAAAAYaP+UCAAAAAAAAAAAAAHQ1vhgHAAAAAAAAAAAAAHS1dJR6JnrVRYBWjXp058y8Xr6Gixx1x2ci2V28uYs63WuvvRpe191DJjLZ1T8T897sz1wkaKbt3DldO2b6KRM962Qif12UtEbwZqPBlYsxd+2odc1ElFftj77E7TfiIv9VNp5V66TR6HoN3XrAzSnu2pl5qmo0s8rE/Lrzax+Xj3Hx6Zm6ZmLVM23UDlWjnFsZo64vMmO0LxHyro9d2cWqK+07rbc+A3rOzBqr3LzqzqkyEcpV48mzXB+6OdPV1fVZ5jnJrIVu3W5lnqj6fGYi71W71oVmMm3tZLa9cOMgc/+q6mdWtx1DZt1RVT8Tl2XmH+Xmf1fvVtZCAAAAAAAAoBPxG+MAAAAAAAAAAAAAgK7GF+MAAAAAAAAAAAAAgK7Wpyj1TFRpJgJdyxpDmomuLMc7uijLqvGurcRMZqJRlcZ4ZyJs3f27WNFmccGtxGZWPd5Fprv2cv2n7eXus2rEuIt2d69nufHfSjS8cs9I5jnoj9jTViO5M7HFmWu0GpG9M32JRq9yngjfFpmY3ar37LaR6Mv2AX2pS+Y6mdjyqmuGG2NVo577IhPT7I7RdVLnQ1X1fjLrdiZuvBXNxkrVrT7cOlF1u46q0detbBmTib9XVbc5qbqtQdmuiFxvh1Y+v7ho9HatzarqNgjlurpz9eWz886497YaAQ8AAAAAAAAMFH5jHAAAAAAAAAAAAADQ1fhiHAAAAAAAAAAAAADQ1dJR6qqVmF0X3evOn41rdJGpGZloeK2TRrVm4lb1vS4+fq+99mpYzsReVr3fsnbF4Sq9TzdeMpHZem/Dhg3b6XszUaJVy83GXdXo6ky0atU4+IyqUd/9JRMTnolOzshG1LZDf7Wp3nO7+rDqvNvu67TyzGSi3128tdJ21fm2fLybW90c5ea9zBYSmdfdefQeMnNJK/ojPj3TZxF+7dV71mPcWlp1js2s81W3IsiMTRdjndnapqrs9jT9zUWau/Zq1zYcrg6tqDqeWlV1vaw6djKfrwAAAAAAAIBOx2+MAwAAAAAAAAAAAAC6Gl+MAwAAAAAAAAAAAAC6WjpKPROL62I/q3LR2M1k4oE1htZFbrrXNZ5VuWjXTJRqpm56/qpxle3qj+x5MzH5josm1ihcfb2V+8mMlV0RE1o1qtYd486TGe+qlft0Y7n8ZyoT+1o1DreVe2hlzO4Krm/dMc6uitLvjxhhNx5a6QutT7ldXYx55v06dzla76rx224edvOk64+BisnOvN6M2z7Fxcpn+i9TP3d8f8VjN1I1Ajszv5aPycw37Vob3VYayt1DJj69P9Y8lYnF39VaiVLPjOuBGvsAAAAAAABAq/iNcQAAAAAAAAAAAABAV+OLcQAAAAAAAAAAAABAV0tHqauqkdmZSEsXearxslouX7ddcbB6HheFq3XVsovizkS1ZiLcq8Z7N4tSb1cstRsLmVjgzD27WGAXAVo1wj7TH1mZOFXX7i6qNqPqdgGtxMq6Y5rVv+q9ZbY26I9Y6E6LnS5fT9uianRvf20HkFU1ajfzzLh52LVTO9sgEzPtjnfvzcxLmfNUjVLP6I9tDKqukeV6uD5vV8S+qhqfnrluZtxktnxpl3J92tXnmSjuVu6nP7ZX6A+tbJeSfY+b+zJR+opodAAAAAAAAHQzfmMcAAAAAAAAAAAAANDV+GIcAAAAAAAAAAAAANDV+GIcAAAAAAAAAAAAANDV+rTHuJPZ/zSzF6zbG9Htx9pq/arub6n1y+zvmNmvcdiwYUVZ9zZ37ej2D8/sf9qM2zO0lf2nW9mv2bV1Zt9SV3bnd/u5lvdedWMvs2es2/+36t6omf1Z3bXceVRm7DTbw76q/tgD3T2P/bHXq+v7voyVzNzWH3sMDzS3NlTdi9mtE32ZD6s+o5m1Tsuufm5Pa72urhPuuqo/9gnPyMzVzbQyv2XqlFkzMutqZpxWldljvF39Wm7nzDyc2cO+lXnYydx/1Xq682Rer/rMueObzVF9ec/O6gEAAAAAAADsjrrv2xUAAAAAAAAAAAAAAARfjAMAAAAAAAAAAAAAulo6Sr1q/LCLdt1zzz0bvu6iTd0xGiMb0XpkbiPuflyEpt6b3kMmGlnf666Via7ORLs3k7leph6Z2PtMrLhrx6pR0lWjRLU/yu+teq5MhH8rUaeZaNiq568a25qNRa66nUHVZ7nquHDjtGoscuY5aFUmDriTVN2uwsWhZ2LC9fXt27c3fN1FY/dlWw4nMw7cuuLWQHd+10ZVn/WqkdNVZZ7t7FqViRZ312hlq49MJHa75nN3/nZtveE0O09fPku04zyZNs2M2Va2c3H1yWyp41SNWO+LdvUZAAAAAAAA0G34jXEAAAAAAAAAAAAAQFfji3EAAAAAAAAAAAAAQFdLR6lrVKuLoXXxnlWjcDX2sS9RxC4y1x3jIl2rxo+6SM+q0ZruPLs6PjkTXeperxr7XrUOVaNB3XjMHN+uWNxm18i8XvU8buxkxlqnxHZnxr/WtWrUe2ZctGsstLMd2xWf3Mr5q5wjM55cHHEmTtn1nY4HV87eaytx1G6c6Tkz95CJ1m6l33flmHHtkI30rnrtqv3XymeBdkViZ+LTW7lWXyK2M3Hi/b1mVO1v9wxl3uuumxmLVfum3B/9vZ1Bs2u3+/wAAAAAAABAp+CnWQAAAAAAAAAAAACArsYX4wAAAAAAAAAAAACArpaOUq8aYduuyOFslLiL9KwauanR8E4rEeAZWoddEWPtoj87JTa6V9WoTx2bVWPed4X+qEem3Qfy/jNx2ZntD6pqVwx25lnJzCdV55xdod1joer5qs49LirZld0Y6EsMcCtjtJV2aVcdWpFZX6veY9WtR/pyXqfqc99KRHd/yNShlZjsdry/rzJR8u4zoqtzu9rLjZvMdgdZbv7KzGv9rV2fFQEAAAAAAIBdjd8YBwAAAAAAAAAAAAB0Nb4YBwAAAAAAAAAAAAB0tXSUeitaiRbOvF7mIppdPGY2rr3KMf3xXqVtoZHhrn3LkfdVIz5dhLTjoj6rRiSrzHUzsddat7322qsou/HVLFa1lchgvZ6ex21P4NolE/s6UDG/zfRH/Gp/x8q6uUXL3RCf7sbgrpJ5/vSY7du37/S97jzZe23l+WtFK2O6lbq5qOSqUdFV14tsnfry/kaqrm1u3s6uGVWu5T6buHbPRGxnx1O7YvKrcu2SWc9d3Vzb9fezW/XzSDOdHJ/eiZ8vAAAAAAAAAIefZgEAAAAAAAAAAAAAuhpfjAMAAAAAAAAAAAAAulo6Sr1q5GTVKFyNJ3WRkc2i1DXWcdiwYQ1fd3HHVaPU3XWrRsarViI9W41l3nPP/x0GWj+NGM5EuqpMvGkmFreV/nDndzGmmfFR1kqkqWuXTH9mxmwmMtZFo7rn11232ZjIRPK6seZiizuNi8ztxDq7dm93vas+G5k50EWjZ9YSlYlrLqu6pjlVnzPVyjrRSt2qbrdRNa662bXclgVOu+KxW4nrzryemeerrp1V6+DWv1a5taFq37j1PPPZIRNX3h/R/E7V+ncKratbLwAAAAAAAIDBhN8YBwAAAAAAAAAAAAB0Nb4YBwAAAAAAAAAAAAB0tX6LUs9EfbpY3O3bt+/0vX0xUDGV2Tj4nXExt5njy7Gt2j9V29tF5maitTW2vapMHGrV2NZWYl4jqsfYaxSpq0dGu+L/3Tmrxqe785SvVzXC2vVt5r1Oq/NIo/O4c7o4Xx0H5TFUNcLaqRp/3c4o5YjW2jkz/rTdWplXm7V35lxV5+IMd/9uzVStxI275y0Tse62ZcjUrVmkd3/MjZn+yMT298d2Acq1adUI9L7E9Gf6U2Xi09s192Yi1l0bZe7Fbe3RikzfN6ub2+olI7PmZ9Zmtw0HAAAAAAAAMJjwG+MAAAAAAAAAAAAAgK7GF+MAAAAAAAAAAAAAgK7W1ij1TNRnK/HpzWImXayji9itGofq4iTdMcrdm4sYrRq3XTUWt/weV28X11k1ujUTuemiejMRyW6sZY7PxL/3JV65FVXjmzOxqi7C3o2dzLOSjXN146VqdGsmnjmz3UAr0b5urGXaoupWCOXjWolVV/o8ZiKJ+yrTJpnrZOaDds3h5fNUjYSuGiHu6PmfffbZndahajS4u1YrUe1Vt0lwyuvFXnvtVem8rUSduzGbiQlv11YEVc/Tri1Dytetem+ZZ6WV+P+q46vq6yqzjUBG1c9sZZk1ppU2rVoHt9a2a20CAAAAAAAAdgV+YxwAAAAAAAAAAAAA0NX4YhwAAAAAAAAAAAAA0NXSUeouDrzuZBLX3K5oRT2PRqyWYyJd3GUrsaouNrJqrGimLVwspd5z1QjoZnGd7YoDz8TZZmJD3X1WjQ7OxDfrOd3xGt/bLGLWxcR3WrSoPr/uOepL1HRG1bGg3HNXtX2rPjtVn992RXlH5KJxW4kD1jHvxkJm+4Mq13fcs1T1vVVj9t0c3mz+yMSnZ/rIrVVufLitSFqJwa+6hULmvVXXOadZ3zf7DNCr6hxTtb0yY9P1WdV46125jvQl3jszZjPx9JlxnVl33fGqnWtbX+3Ka5Wv5/qslTWsXbHtAAAAAAAAwK7AT7MAAAAAAAAAAAAAAF2NL8YBAAAAAAAAAAAAAF0tHaVeNVrXxWS6uEY9fyYOu9n1WpGJ5K16HhcR7OItNZLetYtGY7vY0lZi5Mt1cq9n7sEd/+yzzxblbdu2NTzejTsX7Z+J83fnz0ZdV423rRrLXfVarT47VfQl2jcTydyuGGZ3fCZi19UzU/9MrHM2jtmdy92/e0bcWHDHtzpflLXynGRk+nQw0ftxc4aLTHfzWGYbg6rx6W58Vo1rzmzpUH6PzvuuTm58Z8aIu7dMNHrms0N/b+mQmYeyz0274rGrzsOq6pycqUPVY1wfZJ6tqnN5+TytjFl3vU6O8wcAAAAAAAB2BX5jHAAAAAAAAAAAAADQ1fhiHAAAAAAAAAAAAADQ1dJR6sOGDSvKVWPS2xVzq9HAzSKj99prr6Ls4mmrxphWjah258/EjbvXtQ7udRfd3IyLg60aOa7HaB8ojU9/5plnirLeg55n9OjRDa+l71XadlrOxPwqbbtmfd/KGHFRwqpqjKmLEXb33ErErGvf7PurRulmntlMnLGLw20lht5FBGfnLJV57tzxrk4ZfalrM5nxkenTVtYPN2dmIr37Uo+qkeOZ87tnOhOlrvef2XIj0++ZKHE3hl2ddayUaXy6zvuuHiNGjGj4emZrgcw83MpWBJn4bce1dStx7s3Ge9VrZN6bvXYjVcdmK+tFZiuAVrabyEayu+e06pzfSpS605fPmgAAAAAAAEAn4DfGAQAAAAAAAAAAAABdjS/GAQAAAAAAAAAAAABdLR2lrvGhLjbRxT5muKhSd85yHTJxs67eVWPVq8rcWybO1b1XuSjRcv2rxqFm4p01Pn348OEN66RR6vq6RuS6GHYXEeyOybS1Rvi6evZFJkrfycTQVo1YrxqfnjlPX2SihF3MbFWZmNyq58/E2SoXT94smthtpaBaiU/PzIOttHsvt2ZkrtNKzHTm/vSYTFx99hoqExvdrjhtN2dUjZ92r2fGVaY+bu5163dEfZS6i33PPIvt2orBtYWrZ0bV9aJqtLl7b7Px167I7b5cu5ebb/sjurtdz2hVzebDzDjKROyrVtfwRtqxXgAAAAAAAAC7Cr8xDgAAAAAAAAAAAADoanwxDgAAAAAAAAAAAADoakNqZCACAAAAAAAAAAAAALoYvzEOAAAAAAAAAAAAAOhqfDEOAAAAAAAAAAAAAOhqfDEOAAAAAAAAAAAAAOhqfDEOAAAAAAAAAAAAAOhqfDEOAAAAAAAAAAAAAOhqfDEOAAAAAAAAAAAAAOhqfDEOAAAAAAAAAAAAAOhqfDEOAAAAAAAAAAAAAOhqfDEOAAAAAAAAAAAAAOhq/z938NvWfdXI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B8YAAAEQCAYAAADCsB5YAAAAOnRFWHRTb2Z0d2FyZQBNYXRwbG90bGliIHZlcnNpb24zLjEwLjAsIGh0dHBzOi8vbWF0cGxvdGxpYi5vcmcvlHJYcgAAAAlwSFlzAAAPYQAAD2EBqD+naQAAnnBJREFUeJzt3Xu0XVV9/v9PCOR6cr+ThATDTVBhiKCVO6KoeCkWQWoLQUGsoFhbUOzPigpWqFUYtFLUFquAWih+URGFr9Ly9VIv9YICAgkhkJAruZArIbB/fzjO6rNX9rPzWWfvk7PPzvs1BmNMdtZea64555pz5+ycZw6p1Wq1AAAAAAAAAAAAAACgS+0x0BUAAAAAAAAAAAAAAKA/8cU4AAAAAAAAAAAAAKCr8cU4AAAAAAAAAAAAAKCr8cU4AAAAAAAAAAAAAKCr8cU4AAAAAAAAAAAAAKCr8cU4AAAAAAAAAAAAAKCr8cU4AAAAAAAAAAAAAKCr8cU4AAAAAAAAAAAAAKCr8cU4AAAAAAAAAAAAAKCr8cU4dkv/+Z//GUOGDIlbb711oKvSNr339J//+Z/Fa/Pnz4+5c+cOWJ0AoJt96UtfiiFDhsRjjz020FVp6rLLLoshQ4YMdDUAoOMNGTIkLrvssgG7/ty5c2P+/PkDdn3+7gAAu5fB8vcZAOgmQ4YMiQsvvLAt5+LnPUDf8MU4+t2iRYviwgsvjAMOOCBGjRoVo0aNioMPPjguuOCCuO+++wa6eh3hc5/7XAwZMiRe/vKXD3RVAGCXYG1ozdy5c2PIkCHFfyNGjIj9998/Lr744lizZs1AVw8AOkbvD/31v6lTp8YJJ5wQd95550BXDwDQjxYuXBjnn39+vOAFL4gRI0bE2LFj46ijjoprrrkmtmzZMtDVa9n8+fN3WOP07wcAgF3rt7/9bZx22mkxZ86cGDFiRMycOTNe/epXx7XXXjvQVdvBzTffHFdfffVAVwMYEHsOdAXQ3b797W/HGWecEXvuuWe8/e1vj0MPPTT22GOP+P3vfx+33XZbXHfddbFo0aKYM2fOQFd1QN10000xd+7c+NnPfhYLFiyI/fbbry3n/cIXvhDPP/98W84FAO3SLWvDn//5n8fb3va2GD58+IBc/7DDDou/+qu/ioiIrVu3xv/8z//E1VdfHf/1X/8VP/vZzwakTgDQqT7+8Y/HvvvuG7VaLVasWBFf+tKX4vWvf31861vfije84Q0REbFly5bYc8+B+yvyQw89FHvsMXD/dp2/OwDoJnfccUe89a1vjeHDh8dZZ50VL3rRi2Lbtm3xwx/+MC6++OK4//774/Of//xAV7Nlw4cPjy9+8Ys7vD506NABqA0A7L5+/OMfxwknnBD77LNPnHfeeTF9+vR44okn4r//+7/jmmuuife+970DXcU6N998c/zud7+L97///QNdFWCX44tx9JuFCxfG2972tpgzZ058//vfjxkzZtT9+ZVXXhmf+9znBvSHP/1t06ZNMXr06KbHLFq0KH784x/HbbfdFueff37cdNNN8dGPfrQt199rr73ach4AaJduWhuGDh06oD9wmjlzZvzZn/1Z8f/nnntu9PT0xKc//el45JFHYv/99++X62bWNgDoNK973eviZS97WfH/73znO2PatGnx1a9+tfhifCB+u65Wq8XWrVtj5MiRA/YPrXrxdwcA3WLRokXF3zl+8IMf1P2d44ILLogFCxbEHXfcMYA1bJ8999yz7u8EAICBccUVV8S4cePi5z//eYwfP77uz1auXDkwlQLQUOf/1BmD1lVXXRWbNm2KG264YYcvPiL+8OH9fe97X8yePbt47b777ov58+cXMVfTp0+Pd7zjHfHUU0/Vvbd3/4yHH344/uzP/izGjRsXU6ZMiY985CNRq9XiiSeeiDe/+c0xduzYmD59evzDP/xDwzo+99xz8eEPfzimT58eo0ePjje96U3xxBNP1B3z//7f/4u3vvWtsc8++8Tw4cNj9uzZ8Zd/+Zc7xG7Nnz8/enp6YuHChfH6178+xowZE29/+9t32k433XRTTJgwIU455ZQ47bTT4qabbmp43Ne+9rU4/PDDY8yYMTF27Nh48YtfHNdcc03Tc7NPIIBO059rg5vzGu25dPfdd8fRRx8d48ePj56enjjwwAPjwx/+cN0x1157bRxyyCExatSomDBhQrzsZS+Lm2++ufjzRnvy3X777XHKKafE3nvvHcOHD4958+bFJz7xiXjuuefqzn388cfHi170onjggQfihBNOiFGjRsXMmTPjqquu2mkbNjN9+vSIiKa/8fjYY4/FkCFD4ktf+tIOf1beX7e37R544IH40z/905gwYUIcffTRLdURADrB+PHjY+TIkXXzpZsDFyxYEPPnz4/x48fHuHHj4pxzzonNmzfXne+GG26IE088MaZOnRrDhw+Pgw8+OK677rodrjt37tx4wxveEN/73vfiZS97WYwcOTKuv/764s90j/Fnn302Pvaxj8X+++8fI0aMiEmTJsXRRx8dd999d3FMdo3csGFDvP/974+5c+fG8OHDY+rUqfHqV786fvnLXxbH8HcHAN3iqquuio0bN8a//Mu/NPw7x3777RcXXXRR8f9V5/Af/vCHceSRR8aIESPiBS94QXz5y1+uO6737wk/+tGP4gMf+EBMmTIlRo8eHaeeemqsWrWqOO7ss8+OyZMnx7PPPrvDtV7zmtfEgQce2Eoz1Ln//vvjxBNPjJEjR8asWbPi8ssvb5gS8vzzz8dll10We++9d4waNSpOOOGEeOCBB3ZYoyIi1q1bF+9///tj9uzZMXz48Nhvv/3iyiuv3OG8ffl5FgAMNgsXLoxDDjlkhy/FIyKmTp3a9L2XX3557LHHHnWR63feeWccc8wxMXr06BgzZkyccsopcf/996fqcuONN8bhhx8eI0eOjIkTJ8bb3va2uu88jj/++Ljjjjti8eLFxRYc+veAlStXFv+QeMSIEXHooYfGv/3bv9Vdo/dnS5/+9Kfj85//fMybNy+GDx8eRxxxRPz85z9P1RMYKPzGOPrNt7/97dhvv/0q7Zt99913x6OPPhrnnHNOTJ8+vYi2uv/+++O///u/d/hi44wzzogXvvCF8alPfSruuOOOuPzyy2PixIlx/fXXx4knnhhXXnll3HTTTfHXf/3XccQRR8Sxxx5b9/4rrrgihgwZEh/84Adj5cqVcfXVV8dJJ50Uv/71r2PkyJEREXHLLbfE5s2b4y/+4i9i0qRJ8bOf/SyuvfbaWLJkSdxyyy1159u+fXucfPLJcfTRR8enP/3pGDVq1E7v+aabboq3vOUtMWzYsDjzzDPjuuuui5///OdxxBFH1LXLmWeeGa961aviyiuvjIiIBx98MH70ox/V/WUOADrdrlgbdub++++PN7zhDfGSl7wkPv7xj8fw4cNjwYIF8aMf/ag45gtf+EK8733vi9NOOy0uuuii2Lp1a9x3333x05/+NP70T//UnvtLX/pS9PT0xAc+8IHo6emJH/zgB/G3f/u38fTTT8ff//3f1x27du3aeO1rXxtvectb4vTTT49bb701PvjBD8aLX/zieN3rXrfT+3j22Wdj9erVEfGHKPVf/epX8ZnPfCaOPfbY2HfffSu1yc689a1vjf333z8++clPRq1Wa+u5AWBXWL9+faxevTpqtVqsXLkyrr322ti4cWPqt+xOP/302HfffePv/u7v4pe//GV88YtfjKlTpxafyyMirrvuujjkkEPiTW96U+y5557xrW99K97znvfE888/HxdccEHd+R566KE488wz4/zzz4/zzjvPfvFx2WWXxd/93d/FueeeG0ceeWQ8/fTT8Ytf/CJ++ctfxqtf/eqIyK+R7373u+PWW2+NCy+8MA4++OB46qmn4oc//GE8+OCD8dKXvrSvzQoAHelb3/pWvOAFL4hXvvKVqeOrzOELFiyI0047Ld75znfG2WefHf/6r/8a8+fPj8MPPzwOOeSQumPf+973xoQJE+KjH/1oPPbYY3H11VfHhRdeGF//+tcj4g9bM335y1+O733ve0V6SUTE8uXL4wc/+EE6TbD37wRq2LBhMXbs2OJ8J5xwQmzfvj0+9KEPxejRo+Pzn/988XMvdemll8ZVV10Vb3zjG+Pkk0+O3/zmN3HyySfH1q1b647bvHlzHHfccbF06dI4//zzY5999okf//jHcemll8ayZcuKfWv5eRaA3cWcOXPiJz/5Sfzud7+LF73oRen3/X//3/8Xn/zkJ+P666+P8847LyIivvKVr8TZZ58dJ598clx55ZWxefPmuO666+Loo4+OX/3qV03/MesVV1wRH/nIR+L000+Pc889N1atWhXXXnttHHvssfGrX/0qxo8fH3/zN38T69evjyVLlsRnP/vZiIjo6emJiD9sL3X88cfHggUL4sILL4x99903brnllpg/f36sW7duh7n75ptvjg0bNsT5558fQ4YMiauuuire8pa3xKOPPkoiFTpXDegH69evr0VE7Y//+I93+LO1a9fWVq1aVfy3efPm4s+03OurX/1qLSJq9957b/HaRz/60VpE1N71rncVr23fvr02a9as2pAhQ2qf+tSn6q43cuTI2tlnn128ds8999QiojZz5sza008/Xbz+7//+77WIqF1zzTVN6/R3f/d3tSFDhtQWL15cvHb22WfXIqL2oQ99qFnT1PnFL35Ri4ja3XffXavVarXnn3++NmvWrNpFF11Ud9xFF11UGzt2bG379u32XL33dM8999TVac6cOen6AEB/6u+1wc15vWtGr89+9rO1iKitWrXK1vXNb35z7ZBDDml6PzfccEMtImqLFi1qWtfzzz+/NmrUqNrWrVuL14477rhaRNS+/OUvF68988wztenTp9f+5E/+pOl1a7Vabc6cObWI2OG/o446qrZ69eq6Y8v3v2jRolpE1G644YYdzhsRtY9+9KM7vPfMM8/caZ0AoBP1ztXl/4YPH1770pe+VHesmwPf8Y531B136qmn1iZNmlT3WqP5/+STT6694AUvqHutd/7+7ne/u8Pxc+bMqfs7y6GHHlo75ZRTmt5fdo0cN25c7YILLmh6Lv7uAKAb9P6d481vfnP6PVXncJ1fV65cWRs+fHjtr/7qr4rXeteek046qfb8888Xr//lX/5lbejQobV169bVarVa7bnnnqvNmjWrdsYZZ9Rd5zOf+UxtyJAhtUcffbRpvXt/DtXov5NPPrk47v3vf38tImo//elP6+o9bty4ur/PLF++vLbnnnvu8Pe1yy67rBYRdWvUJz7xidro0aNrDz/8cN2xH/rQh2pDhw6tPf7447VaLffzLADoBnfddVdt6NChtaFDh9b+6I/+qHbJJZfUvve979W2bdtWd1xEFJ/L/+qv/qq2xx571P29ZMOGDbXx48fXzjvvvLr3LV++vDZu3Li618s/73nsscdqQ4cOrV1xxRV17/3tb39b23PPPeteP+WUUxp+9r/66qtrEVG78cYbi9e2bdtW+6M/+qNaT09P8V1K78+WJk2aVFuzZk1x7O23316LiNq3vvWtnbYZMFCIUke/ePrppyPif/+lkTr++ONjypQpxX//9E//VPyZ/mvVrVu3xurVq+MVr3hFRERdzF+vc889tygPHTo0Xvayl0WtVot3vvOdxevjx4+PAw88MB599NEd3n/WWWfFmDFjiv8/7bTTYsaMGfGd73ynYZ02bdoUq1evjle+8pVRq9XiV7/61Q7n/Iu/+IsdXnNuuummmDZtWpxwwgkR8Yf4xjPOOCO+9rWv1cXujh8/PjZt2lQXmwgAg82uWht2pjfW6vbbb28YH9h7zJIlSyrHP2ldN2zYEKtXr45jjjkmNm/eHL///e/rju3p6an7TcVhw4bFkUce2XC9auTlL3953H333XH33XfHt7/97bjiiivi/vvvjze96U07bPfRqne/+91tPR8A7Gr/9E//VMyZN954Y5xwwglx7rnnxm233bbT95bnwGOOOSaeeuqpYl2LqJ//e387/bjjjotHH3001q9fX/f+fffdN04++eSdXnf8+PFx//33xyOPPGKPya6R48ePj5/+9Kfx5JNP7vS6ADCY9c7N+rOenakyhx988MFxzDHHFP8/ZcoU+zOnd73rXXXpVsccc0w899xzsXjx4oiI2GOPPeLtb397fPOb34wNGzYUx910003xyle+MpUCNWLEiGJ90/8+9alPFcd85zvfiVe84hVx5JFH1tW7vP3f97///di+fXu85z3vqXv9ve997w7XveWWW+KYY46JCRMmxOrVq4v/TjrppHjuuefi3nvvjQh+ngVg9/HqV786fvKTn8Sb3vSm+M1vfhNXXXVVnHzyyTFz5sz45je/WXdsrVaLCy+8MK655pq48cYb4+yzzy7+7O67745169bFmWeeWTe/Dh06NF7+8pfHPffcY+tw2223xfPPPx+nn3563XunT58e+++/f9P39vrOd74T06dPjzPPPLN4ba+99or3ve99sXHjxviv//qvuuPPOOOMmDBhQvH/vWtk9mdbwEDgi3H0i96/gGzcuHGHP7v++uuLH0iVrVmzJi666KKYNm1ajBw5MqZMmVL8RaD8l5GIiH322afu/8eNGxcjRoyIyZMn7/D62rVrd3j//vvvX/f/Q4YMif32269uv9jHH3885s+fHxMnToyenp6YMmVKHHfccQ3rtOeee8asWbN2uE4jzz33XHzta1+LE044IRYtWhQLFiyIBQsWxMtf/vJYsWJFfP/73y+Ofc973hMHHHBAvO51r4tZs2bFO97xjvjud7+bug4AdIpdtTbszBlnnBFHHXVUnHvuuTFt2rR429veFv/+7/9e9yX5Bz/4wejp6Ykjjzwy9t9//7jgggvqotad+++/P0499dQYN25cjB07NqZMmVJ8+V2u66xZs3aIgZ8wYULD9aqRyZMnx0knnRQnnXRSnHLKKfHhD384vvjFL8aPf/zj+OIXv5g6R1a7o9kBYFc78sgjiznz7W9/e9xxxx1x8MEHx4UXXhjbtm1r+t7y3zl6f/Cj8/WPfvSjOOmkk2L06NExfvz4mDJlSnz4wx+OiB3n/+yc+vGPfzzWrVsXBxxwQLz4xS+Oiy++OO677766Y7Jr5FVXXRW/+93vYvbs2XHkkUfGZZddxg+rAHSl3vhw/aJ5Z6rM4eU1IcJ/hs+sH2eddVZs2bIlvvGNb0TEH7bb+J//+Z/48z//81Tdhw4dWqxv+t9hhx1WHLN48eIdfv4VETts5dH7hf1+++1X9/rEiRPrvvSIiHjkkUfiu9/9bt0/bp4yZUqcdNJJEfGH/Wkj+HkWgN3LEUccEbfddlusXbs2fvazn8Wll14aGzZsiNNOOy0eeOCB4rgvf/nL8U//9E9x7bXX1n0BHRHFP4o98cQTd5hj77rrrmJ+beSRRx6JWq0W+++//w7vffDBB5u+t1fvmrHHHvVfHb7whS8s/lxl1jqg07DHOPrFuHHjYsaMGfG73/1uhz/r3VdWv3zudfrpp8ePf/zjuPjii+Owww6Lnp6eeP755+O1r31tw9/qGzp0aOq1iOjTnqjPPfdcvPrVr441a9bEBz/4wTjooINi9OjRsXTp0pg/f/4OdRo+fPgOi4bzgx/8IJYtWxZf+9rX4mtf+9oOf37TTTfFa17zmoiImDp1avz617+O733ve3HnnXfGnXfeGTfccEOcddZZ8W//9m+V7wsABkJ/rw1ur3FN4Ij4w2+E3HvvvXHPPffEHXfcEd/97nfj61//epx44olx1113xdChQ+OFL3xhPPTQQ/Htb387vvvd78Z//Md/xOc+97n427/92/jYxz7W8Drr1q2L4447LsaOHRsf//jHY968eTFixIj45S9/GR/84Ad3WDPauV71etWrXhUREffee2/D3+yIyLeTarT/IAAMZnvssUeccMIJcc0118Qjjzyyw76wamfz9cKFC+NVr3pVHHTQQfGZz3wmZs+eHcOGDYvvfOc78dnPfnaH+T87px577LGxcOHCuP322+Ouu+6KL37xi/HZz342/vmf/7lIzsqukaeffnocc8wx8Y1vfCPuuuuu+Pu///u48sor47bbbovXve51qfoAwGAwduzY2HvvvRv+naORqnN4lc/wmWMPPvjgOPzww+PGG2+Ms846K2688cYYNmxYnH766an6D5Tnn38+Xv3qV8cll1zS8M8POOCAiODnWQB2T8OGDYsjjjgijjjiiDjggAPinHPOiVtuuSU++tGPRkTEUUcdFb/+9a/jH//xH+P000+PiRMnFu/tXXe+8pWvxPTp03c49557+q/0nn/++RgyZEjceeedDdegRgmOreqPn20B/Y0vxtFvTjnllPjiF78YP/vZz+rimpy1a9fG97///fjYxz4Wf/u3f1u83iw6sFXlc9dqtViwYEG85CUviYiI3/72t/Hwww/Hv/3bv8VZZ51VHNeOCKibbroppk6dWhcX3Ou2226Lb3zjG/HP//zPxQ/Ohg0bFm984xvjjW98Yzz//PPxnve8J66//vr4yEc+ssO/5gWATtWfa8OECRNi3bp1O7xe/tesEX/4QuRVr3pVvOpVr4rPfOYz8clPfjL+5m/+Ju65557itxxGjx4dZ5xxRpxxxhmxbdu2eMtb3hJXXHFFXHrppTFixIgdzvmf//mf8dRTT8Vtt90Wxx57bPH6okWLdnqf7bJ9+/aIaPxb+b16//Vuua0atRMAdLPMnJnxrW99K5555pn45je/WfcbE5mowp2ZOHFinHPOOXHOOefExo0b49hjj43LLrsszj333Mp/f5oxY0a85z3vife85z2xcuXKeOlLXxpXXHEFX4wD6DpveMMb4vOf/3z85Cc/iT/6oz9qemx/zuFZZ511VnzgAx+IZcuWxc033xynnHLKDr+h3Yo5c+Y0XBseeuihHY6LiFiwYEFduslTTz21w2/+zZs3LzZu3Fj83akZfp4FYHf2spe9LCIili1bVry23377xVVXXRXHH398vPa1r43vf//7RcrivHnzIuIP/7AoM8eqefPmRa1Wi3333bf4B0qO+6WJOXPmxH333RfPP/983S8A9m4P2LtWAIMZUeroN5dcckmMGjUq3vGOd8SKFSt2+PPyvxrq/ddF5devvvrqfqvjl7/85bp4rVtvvTWWLVtW/HCoUZ1qtVpcc801LV13y5Ytcdttt8Ub3vCGOO2003b478ILL4wNGzYU+4889dRTde/fY489ii/vn3nmmZbqAgC7Un+uDfPmzYv169fXxcwuW7asiCXstWbNmh3e2xs12DunlufdYcOGxcEHHxy1Wi2effbZhvfWqK7btm2Lz33ucw2P7w/f+ta3IiLi0EMPtceMHTs2Jk+eXOz712tX1hMABtqzzz4bd911VwwbNqyIBeyrRvP/+vXr44YbbmjpvOW1qKenJ/bbb79ircqukc8999wOUcBTp06Nvffem79LAOhKl1xySYwePTrOPffchn/nWLhwYfFznf6aw6s488wzY8iQIXHRRRfFo48+WmzF1C6vf/3r47//+7/jZz/7WfHaqlWr4qabbqo77lWvelXsueeecd1119W9/o//+I87nPP000+Pn/zkJ/G9731vhz9bt25d8Y/P+HkWgN3FPffc0/C3pL/zne9ExI7bV7zkJS+J73znO/Hggw/GG9/4xtiyZUtERJx88skxduzY+OQnP9nw50+rVq2ydXjLW94SQ4cOjY997GM71KVWq9XNyaNHj264PeHrX//6WL58eXz9618vXtu+fXtce+210dPTU2wxCwxm/MY4+s3+++8fN998c5x55plx4IEHxtvf/vY49NBDo1arxaJFi+Lmm2+OPfbYo9iTe+zYsXHsscfGVVddFc8++2zMnDkz7rrrrn79TbuJEyfG0UcfHeecc06sWLEirr766thvv/3ivPPOi4iIgw46KObNmxd//dd/HUuXLo2xY8fGf/zHf7S8R8Y3v/nN2LBhQ7zpTW9q+OeveMUrYsqUKXHTTTfFGWecEeeee26sWbMmTjzxxJg1a1YsXrw4rr322jjssMNa/kEeAOxK/bk2vO1tb4sPfvCDceqpp8b73ve+2Lx5c1x33XVxwAEHxC9/+cviuI9//ONx7733ximnnBJz5syJlStXxuc+97mYNWtWHH300RER8ZrXvCamT58eRx11VEybNi0efPDB+Md//Mc45ZRTin/FW/bKV74yJkyYEGeffXa8733viyFDhsRXvvKVfouPWrp0abEn+7Zt2+I3v/lNXH/99TF58mQbo97r3HPPjU996lNx7rnnxste9rK499574+GHH+6XegJAJ7jzzjuL33JYuXJl3HzzzfHII4/Ehz70oWI/2r56zWteU/w23Pnnnx8bN26ML3zhCzF16tS63wyp6uCDD47jjz8+Dj/88Jg4cWL84he/iFtvvTUuvPDCiMivkRs2bIhZs2bFaaedFoceemj09PTE//2//zd+/vOfxz/8wz+0dO8A0InmzZsXN998c5xxxhnxwhe+MM4666x40YteFNu2bYsf//jHccstt8T8+fMjov/m8CqmTJkSr33ta+OWW26J8ePHxymnnJJ+7/bt24u/E5SdeuqpMXr06LjkkkviK1/5Srz2ta+Niy66KEaPHh2f//zni98K7DVt2rS46KKL4h/+4R/iTW96U7z2ta+N3/zmN3HnnXfG5MmT63678OKLL45vfvOb8YY3vCHmz58fhx9+eGzatCl++9vfxq233hqPPfZYTJ48mZ9nAdhtvPe9743NmzfHqaeeGgcddFCx5nz961+PuXPnxjnnnLPDe17xilfE7bffHq9//evjtNNOi//zf/5PjB07Nq677rr48z//83jpS18ab3vb22LKlCnx+OOPxx133BFHHXVUw3+wFPGH9e/yyy+PSy+9NB577LH44z/+4xgzZkwsWrQovvGNb8S73vWu+Ou//uuIiDj88MPj61//enzgAx+II444Inp6euKNb3xjvOtd74rrr78+5s+fH//zP/8Tc+fOjVtvvTV+9KMfxdVXX21/JgYMKjWgny1YsKD2F3/xF7X99tuvNmLEiNrIkSNrBx10UO3d73537de//nXdsUuWLKmdeuqptfHjx9fGjRtXe+tb31p78sknaxFR++hHP1oc99GPfrQWEbVVq1bVvf/ss8+ujR49eoc6HHfccbVDDjmk+P977rmnFhG1r371q7VLL720NnXq1NrIkSNrp5xySm3x4sV1733ggQdqJ510Uq2np6c2efLk2nnnnVf7zW9+U4uI2g033LDTazfyxje+sTZixIjapk2b7DHz58+v7bXXXrXVq1fXbr311tprXvOa2tSpU2vDhg2r7bPPPrXzzz+/tmzZsh3u6Z577qmr05w5c1J1AoBdqT/WhlqtVrvrrrtqL3rRi2rDhg2rHXjggbUbb7yxWDN6ff/736+9+c1vru299961YcOG1fbee+/amWeeWXv44YeLY66//vrascceW5s0aVJt+PDhtXnz5tUuvvji2vr164tjbrjhhlpE1BYtWlS89qMf/aj2ile8ojZy5Mja3nvvXbvkkktq3/ve93aYn8vrUq/svD1nzpxaRBT/7bHHHrWpU6fWzjzzzNqCBQvqji3ff61Wq23evLn2zne+szZu3LjamDFjaqeffnpt5cqV6fUWAAaL3rla/xsxYkTtsMMOq1133XW1559/vjg2Owc2mv+/+c1v1l7ykpfURowYUZs7d27tyiuvrP3rv/7rDsfNmTOndsoppzSs65w5c2pnn3128f+XX3557cgjj6yNHz++WCevuOKK2rZt24pjMmvkM888U7v44otrhx56aG3MmDG10aNH1w499NDa5z73ubrr83cHAN3m4Ycfrp133nm1uXPn1oYNG1YbM2ZM7aijjqpde+21ta1btxbHtTqHH3fccbXjjjuu+P/edeLnP/953XGNfm7T69///d9rEVF717velb6/s88+e4c1Tv/Tut9333214447rjZixIjazJkza5/4xCdq//Iv/7LDcdu3b6995CMfqU2fPr02cuTI2oknnlh78MEHa5MmTaq9+93vrrv+hg0bapdeemltv/32qw0bNqw2efLk2itf+crapz/96WKtyvw8CwC6wZ133ll7xzveUTvooINqPT09tWHDhtX222+/2nvf+97aihUriuMionbBBRfUvff222+v7bnnnrUzzjij9txzz9VqtT+sGSeffHJt3LhxtREjRtTmzZtXmz9/fu0Xv/hF8b5GP++p1Wq1//iP/6gdffTRtdGjR9dGjx5dO+igg2oXXHBB7aGHHiqO2bhxY+1P//RPa+PHj69FRN3fA1asWFE755xzapMnT64NGzas9uIXv7jue5BarVZbtGhRLSJqf//3f7/D9Rv9vA7oJENqtX76NSYAAAAAAAAAQFO33357/PEf/3Hce++9ccwxxwx0deqsW7cuJkyYEJdffnn8zd/8zUBXBwAAoCXsMQ4AAAAAAAAAA+QLX/hCvOAFLyi2dhoovXvcqquvvjoiIo4//vhdWxkAAIB+wB7jAAAAAAAAALCLfe1rX4v77rsv7rjjjrjmmmvq9vEeCF//+tfjS1/6Urz+9a+Pnp6e+OEPfxhf/epX4zWveU0cddRRA1o3AACAdiBKHQAAAAAAAAB2sSFDhkRPT0+cccYZ8c///M+x554D+ztMv/zlL+OSSy6JX//61/H000/HtGnT4k/+5E/i8ssvj56engGtGwAAQDvwxTgAAAAAAAAAAAAAoKuxxzgAAAAAAAAAAAAAoKvxxTgAAAAAAAAAAAAAoKvxxTgAAAAAAAAAAAAAoKvtmT1w8eLFOz1mjz3+93v2IUOGVKrIc889V5TdtudDhw6159f3bNu2reHr+h49lzvvnnv+b/PovWm5Fc8//3zDerr71+vqMXqe7du3F2VtU72XiIgRI0Y0/DN9z5YtW4ry1q1bG15D2y7TXq5OWh8t63v1ulo37W+lfTls2LCirG337LPPNixrPbV9m11D6b1pOfNcuP7PXEuPceepyp1H26idmj3njepUtR7u2cnIPPtunmlV5j5dX+l9Vp2/Zs+eXen4XsuXL2/4urZP1TXD9V3mmdFr6XubPetuHnNjNLOutMLdZ+b+3bzn1l6dV3T+dO34zDPPFGVdL9zY22uvvYqytlWzZ1KPGz58eFHWNUOP0fvU+mU+I2j9lJ5T1yR9PTOvuPGk5cyz6q7lnq1WPqf1RWZOqrrmuXbJrBeuDlWPz6yvmfq7vmlVK/fmZOo3ZcqUnR7j7IrxCADoHK38XZU1AwB2L6wZAICs7JrBb4wDAAAAAAAAAAAAALpa+jfGncxvH7nfmtTfVHO/hdYXej39FwLut/+q/oZnK799qdw9Z37LSNsu+9vNjvvtSUfrob9V6H4DUM/p7k3rkGlfPU/mt6QzKQTut1Gb/etCVw9XboX7zcaq96wydXPXcn2c5Z61qnXKzC/uva3MO534r06rzsGdyj33bm5oZc1oNodn1jf3/qq/BZvRyvNaNaEko+oc05ffrs/Mb5n5umq7u7HmxkQrc37m/CrT7lU/p2THQX/Me5lzVv0tcXeM+0zoxlC7klfa+dvgrci0BQAAAAAAANDN+EkYAAAAAAAAAAAAAKCr8cU4AAAAAAAAAAAAAKCrpaPUq8YsumhUV96+fXvD92bpuTTeO1M/dx7lYqzbFfutdXbxni7+1kWpZyPiXSSti6LWc2l8+rBhwxoeo+ffunVrw3O6KHXXvi6GV8eRuy93HlcfPWeZi711YzAT+63ncX3gYvWrxps3izBupC+x6plnrV3x0u6ZUu7ZaVeUbKsR8+26dlXtrmsrcdKZSPhW+s4dX24/F7vvjnFa2dYgc/6q2wlk5thMnL3b0sOtPW690GuV20rn38y1M/2UWTMy228oPd6d060Rbh5u15YC7nNBX7YjyDynqmqMeab/2jVX63Uz/ereW1VmS5ldoZX1YlfXFQAAAAAAAGgXfmMcAAAAAAAAAAAAANDV+GIcAAAAAAAAAAAAANDV0lHqTtUozaoRuX2hEaVV43xdlKqL03Sx6u6eXXyoi1KtGhOuZY2qLbeDi6R95plnGr6ubarlESNGFGWNyXX11mOeffbZhsdoHTJtVDXaVek5XTx5ue8z185sJZCJIq8adVv12XEx7K1EmzeLZ81sq6Ayz13m9apR1lWv20okbasy/VZ1nu5Pmec1E5Xs5kB3jMrOH5koa3c99yxm7jkzFqvGSVddz9x79b62bdtWlHUOd+vF8OHDi7KuBc22j8hs9aFrSSaW222nkZlj3TkzW7i4cVd17nVrVUbmuSkfl9k+ppX5o2p8ervWC7fli2olhr7qXFc+T2bdUlXHTtXjM9HzAAAAAAAAQKfjN8YBAAAAAAAAAAAAAF2NL8YBAAAAAAAAAAAAAF0tHaXerpjdqlGXfZGJaFYaD5mJwq3KxWS7qHLlInVd3bIxmS4OVyNp9f1av1GjRjV83d2Di4zVa7l2cdGdrqxaGWt9iQnNxKe3ol2xtbtaK3XNREorF/ta9TxVtTJXNKtPK9HtVdu93WOqatS3ysRht4uLR85y0dStxCBn6uFioN1Yd1tuKHddt+1FZr3Q+PTMXJ2JM4/wa4ZGtLttVTLR3VVfz9xbJhq8anx/u+Kzm41Xdw/dpL/XCCc73jPvaeUzQmbO6e+5GAAAAAAAANgV+CkXAAAAAAAAAAAAAKCr8cU4AAAAAAAAAAAAAKCrpaPUnUzEZibmNRNdmY0cdhHKmXO5SOS+RL3u7JwZGl1ZNd7TRe1G+Ph0ratG4I4YMaLhebdu3drwnFVjzF1MvMb2Dhs2rGHdXFyui2TPxDS3Glverij1/o6trRr/6zQb432Jpd+ZTP1crHrmnP0RVVv1Ws2up+3dH+3bn6rGpFedb6v2o7Zldo51581cOzM3ZtYMt82EG/fuupnobhefrufUCHMtq2eeeaYo63qh91uuT2bN0Pq5WHVdP1x7uT7IPG+uHavOVa3MZ1Uj4psdk4mAb0XmHtzzVLUO7l5amcMzz5arc1/i7PvjegAAAAAAAMDuiN8YBwAAAAAAAAAAAAB0Nb4YBwAAAAAAAAAAAAB0tXSUetXoxkz0qIvPzly32XEa0eqOqRoNWjUWtyp3/5m2Uy4ys3x+F8up19MYWo0r1zjcNWvWFOX169cXZe0DjWEfN25cUR45cuRO6+3ifF1Ur4uPd7G4Khs9munzzPhyY0rvIROp7MZIZkxVjVjNPLN9qUdmu4V2ReBm5rKBjKrNxAdnrld1bmrXXNaraty4e2bceHD9lYleb2V7i3KdnHa1f2aNdXO420Kian1cW2s7uC0tdL1Yu3ZtUV63bl1R1nh2XS8iIsaOHVuUR40aVZTdvJqZb9wc6LZ3qbq1QtXY86pzWyZuPPNeVX5v5nnMyIwjpf1XNXI8E0Of4cZBK+OjlSj4rFai51uZHwAAAAAAAIDBhN8YBwAAAAAAAAAAAAB0Nb4YBwAAAAAAAAAAAAB0tXSUeiZ6tmqseiY+PRPhWj5OI7f1GlonLWudMpGTmZjUDBdFmYmrdhG5rt2bvV/bUiPKhw0b1vC8GzZsKMqPPfZYUX7iiSeKssbnTpw4sSjPnTu3KO+9995FWWN49VpbtmwpytqvWtb3Om5MKFeH8lirGuPqZPuqkapjVmVie11kbNVntkzrqn3i6qdcZLzKxHdn7sHdj4upblfUcLM/qzq/uoho1WqkeDOZc2eeATffVo1odnOmlst1yERlZ+afVsZEu2KQM89oZksLrY+uF257C10vdI1YsmRJUdb1YsKECXXvnz17dsNraOS69oHGsrstNDIx0+692o563cz8NFAy81O5/lW3nqn6bGae2Vai1Psjxjwzhzj9FateNca96pYV7lpEqQMAgMGg2c8QAQAAsPviN8YBAAAAAAAAAAAAAF2NL8YBAAAAAAAAAAAAAF0tHaWuMvG+KhMxWjVis/y6xjK7KFWNTnLxty5m2kVO9kd8qot0zsSK6v3qPZbf6+5n+PDhDd+v13j66aeLssbhPvzww0V527ZtRVkj0zVWfdq0aUVZY3GVRuy6yGPXx/q6i1LfFfG3mWekaqxXZpz2d9Rp9pl149lx9+PGtrtW5nUXkZyJZFftilVvdo12nSdzz/05djLRv5m+yEQ0Z47R9aJ8326uz6yB2a0Z3LUbyUQ2Z9qrKrcNiUaba/tom65bt64o69Ybv//974uyzvMzZsyou7auSePHjy/Ko0aNalhX159uzVBundDXXeR0Jno8swWKalfcY1/is9s1jqrGqme4LXKqbsNRddsFJ3Me1Wqseisx7u1qd0WsOnaF7DgjJhcAdk+ZrXaa/V0PAAAAuxd+YxwAAAAAAAAAAAAA0NX4YhwAAAAAAAAAAAAA0NXSUeouZshFP7qIURfF6CI2Xexvsyh1F3vq4pe3bNnS8LwaE6tR31rWiM5MVKuqGvek96Wv631pfZrFRil9jzuXi1JfvHhxUf7d735XlDUad8OGDUV50qRJRVkj1jUud9iwYQ3rmYl21Qh3bS/l4tbdWCmPcReDqhG+yo07pfXQe1Cub5XWJxP5m4nbVplY3GZjLfNcZLZkyGwxkOH60qkae1s1Yjd7nLv/qpG2rcRr70w2FrgR186ZKObMmuG222j2rOv7dc3Qa+vcpetEZl7VerTSL5moZLfNRuZ5yMyTei8apf7EE08U5Yceeqgoa3tu3ry57nq6ZmjM+pgxY4qyrtWZ58Gt1Zk+cH3mYvfd/OSuq+91z5Ae79Ydd56+zBdVY/5biU+vOuepqpHp7dLKHKyaPfeZ82bmk3Zt+0F8OnYFxhkAoC/c55ry6+36mQIAoDuwLgC7F35jHAAAAAAAAAAAAADQ1fhiHAAAAAAAAAAAAADQ1dJR6pmIykwcekYmIrccOemuoRGro0ePLsoa9b127dqirJGuI0eOLMoTJkwoyqNGjSrKGiWrEdgu3lTpPbg4cz1m69atDY/p6ekpynq/WodyfVy0pnIRhlqPp556qigvX7684TEaKbxy5cqirBG7rk1d3dx41Ovqe/WcWnYR/Koc7e6ikF3UvdL+0WN07GhZo1u0Hi7C3103sz2Bqhrl3CxiJlOndnHjwo0F7TMXW5yJns1E22fbIfMeN9+517Xertxu2hdurnNzvYvlVm4Oc2M9s9VFefzo86pjRZ9RXUt0ntVz6Ryo9+bm6Mzz5+LQ9TxaN72u2xqk6nOfGZ+6pq5ataooL1mypChv2rSpKJf7YM6cOUVZt/GYMmVKw/e0EjmtfdxsO41emWc1E6VedS5040br2cpntrKqceiZ+8nE9mfmTDe3ZGS2CMpsQ+K2MKkq2wdV15XM1kau3m6eIVYOnYr4QwDYfTDnAwAAoK/4jXEAAAAAAAAAAAAAQFfji3EAAAAAAAAAAAAAQFdLR6k7GlnkojGrRoyqTKRl+Vz6ZxqtqbG4SqMiM/GjLj7bxZu6+Ek9j4tq1ShcjSrX9p06dWpRHj9+fMPzNOPux8Wy6vEaXb5hw4aivHnz5qKsMbn6usYRV41edVwcutbfRTxnji//v4ti1/tx485xkWDuedGxptGomVhZ95xmYsmqvh6Ri8/V97t+cM+R6//M1g5urnHt6Oa+VmXm0arx9O51Fw3fDpn2cfHpGe54N69mYpDLfa3bF+j9uDh+14Z6PX1edQ50Y1fp+V3bua0u9Pzjxo0ryrpmlLeNaMS1nXue9XnT9UzXhY0bNzYsR9Tfj7ZX1S1aXN+4ds98tnHPT2Ysu61hqsaBO64Obr0oH+/m2Kqx6pm2qBpV755Ft02Ee25U1W1FqvZ3X+baTJtm4/B3doxr33aNdwAAAAAAAKBT8NMsAAAAAAAAAAAAAEBX44txAAAAAAAAAAAAAEBXazlK3clEK2biJF1cY7PYTxcV6uKtJ06cWJR7enqKsotxdufXmFiNn3RRn+7e9HiNlV2yZElR1tjy9evXF+VZs2YV5QkTJhTlESNGhHIRwxorq/XQiF0t63mHDx9elLVdMsfrMa69XLx1K5Gmeh69ro4Pfb0sE12qqsbkunGh4ysTjVs1JjsT4Z6NT83E1bvX3VjQc7oI+6rbOWTaq5XI2Gz0vIsC1/txMcdVr52Jye2rVqKJHdf+Omb0GBdz7tqvXAc9l85Xuk7o3OWeV31G9f5dnHYmElpf1/OvW7euKC9evLgo65oxadKkoqxrxuTJk4vyyJEjoxFXf/es6lzq1lTXbuXj9M/cFihazsyHbky5dcKtPe5+qsrE8WcizN3Yctt/lLf8aNfWBqqVZ9wdU3W90HZx5ap1c69n7rfZ/F21D9xYyF5vZ+fMRN4DAIDdT2YbNgAAAKCT8BvjAAAAAAAAAAAAAICuxhfjAAAAAAAAAAAAAICuxhfjAAAAAAAAAAAAAICult5jPLP/osrsV+v26nTHuP1My//v9jR17x89enRRHjVqVMPjdS9O3Uvc7W+c2f9U6Xv1/KtXry7KDz30UFFetWpVUX7qqacanlP389Z7bFbvzJ63bs9wfV3f6/YSd2Xtv8xeynqMtntmT/LMtbStml1b71PpNXQv4K1btxZl3Ut+27ZtRVnbXfc11nO6+mkfuHFXdQ/Tqntb9+Ua7llWbs9cbV/XLm68uGc2s+evmx+rniei+p7smb28XR+4vYpb2SO5V9U1I7Pfe9V9jLXN3D7Dqtn59by6Tuhe3G7NcPNtZl9x1+/6Xl0zdG1YuHBhUda1ZOrUqQ2vpfei85nbr9mNPa2zzu1uLdDXy8+8/n9mzdC2ds+Sa1+3P6LrA8ftbe/WUVc3Pc+WLVuKsq4X2vdaTx2jbm1SVfeejuifPSQz7V51/3f3XOpam1kvMvuZt7KvePm9mT2927UPeWZv0HavEeg8mXmAvWMBABH+swP7jQMAmmGdANAp+MkWAAAAAAAAAAAAAKCr8cU4AAAAAAAAAAAAAKCrpaPUXfyi0ggMF+Psoi5dfIY7phz352JVtR4aXa2RyxqJmYk7drG4el0X5+7il7U++rrGpC9durQoL1++vChrpOWsWbManrMce+na0pX1Hty9ZaJFXVxwJoo0Ez/qovO17GJYXWxtmRtrGkPsxu369euLskYer1ixoihv2rSp4fknT55clCdOnFiUXZx9Jj67ldia/oq8cf3jIpzdNgc6/lUmOjkT55uJlM7Ixue6a7tn2Z2nlWj4KpptQdDLzQGOq3vV+cM9J+Uxo1HL2uZuDsxEt7u1Uevk7sGtExs2bCjKOq88/vjjRVnnGF0LNVZ95syZDa/ruGfArQsuPl3rU37e3LrSl20KGh3v1gzlIqTdlg5urOi96P272G+NTNf+0/Vf1wtt3wkTJhTlSZMmFeUxY8bstA7NdEKEtus/rZvbskCfaV3n3XrhtttQLhZfZbZncecvc2PQrW2Z92a2HVCZvxMAAIDuQvzt7oX+BgAA3Wzgf8IJAAAAAAAAAAAAAEA/4otxAAAAAAAAAAAAAEBXS0epu4hRF92biQ93EcWZuNwyF6e5efPmorxy5cqirFGWY8eOLco9PT2Vrq3X1UhrjU/NRGhqBLTWefXq1UVZI3K1PG7cuKKskboaT1uOvXQxo5n4Zb03jWJ10bgqE72bie7MjKPMefS+tG80brU89l18vva/0vNq/2jM8e9///uivGbNmobnnD17dlE+4IADirLGH2sfuMh/93y5dlTtiNjeGVc/F1usEbjab/pMKRdX6yKxXSSte67d1gGuffsSw151bLcS9d5XmajdqlHXmXGcmcPcth/leWvdunUNjxs1alTDss4H7touPt3FMbtnTse6zis6f+iap2uJbvugcd16/277iarrhT5vLla82druxlFmK5aqXBS3Wy/1ude2c+91sfLuM8vTTz9dlJ944omi/MgjjxRl3W5F1wtdF/bff/+irH2vY7c8P2WezarbPmTOn1F16wQdy26dd1Hq7vlz27C49cWtx81kIvydzDPhtrIgJh3oLpk5h4hcAO3i/g7KPDM4uD7L/N0AAABgMOE3xgEAAAAAAAAAAAAAXY0vxgEAAAAAAAAAAAAAXS0dpZ6JVswco/GTmThs1SzCU2Mqt2zZUpQ1SlajSPX4GTNmFGWNwdRYUq2fHuMiY13Mposg0mM0SnXTpk0Nj6kaN16OcNc/qxpp6mLVXTSui5zWOrQSu5zh4lAzMazl6+q53HldLKn2p47NRx99tCgvX768KOsY1GtNmTKlKE+bNq0ouwh/V08X++q457edXL1dWceUKyvtGzcG9XUXIZZ5hjJxzM3ql5GJNu6POOOdyYyPqvfq3uvuz60rGpusMeT67EVErFixoijr/UyePLkoT58+vSiPGTOm4bVdJLJbM9y41P7Se9A1T+cYjYp22w/oezNbEVTlthvRKPFm81CmLVyseuaZ0/5wcdrK9avKrHnu2dM6aF/q2Fy4cGFRfvLJJ4uytqn2q45LXTvGjx9flMvPYtVnyunviG7Xx9rW2qZads+E4yLTtZwZE5ntXMrnzcynVaMsq25HQcR6d6r6OYBY3O5EvwLA7iuzBgz0Nm0AgM7G3ycwGPEb4wAAAAAAAAAAAACArsYX4wAAAAAAAAAAAACArtbWKHUXn+0iJF2ksXKxneXoVY3D1cj0Bx98sCg/9thjDd+v71VTp04tyj09PUVZ46qVRkW4GE8Xh65lPUbbS2NotQ56vN7LunXrGr4eUX//ei4XkaQRu3qMRrRqLOvGjRsb1k/jefWcei1tC+3/TISri7BXmUjS4cOH2/O4dtF2dPG8ev/aRmvWrCnKS5cubXgevbeZM2cW5dmzZzesm9L3uthh1/eZSPZ2Rqa4GGJtx6qxstqOVePzm8Xq7+ycfdmyIHMNF3Xr6qH97+bjdkeiVW2rquuEG3OZeULnQ10Xfv/739cdpzHVet45c+Y0vLbOq6NGjSrKbs1w91Z1rLu21uu6qHbdukPbRV9353F10P7T47VNdO1Yv359w7pF+DUjE43uyk5mmwWl96Yx5i6WW+czvRe9rr6+devWoqx9s3r16qLs1gutz6xZsxqeZ9KkSUW5/JnKzZmZdtT2cnOMe8YzXBS5ysy9mfGRWc+y22Ts7JzlerrPMMrVu5X+U66fiFVvrOq6B/QXYm6BztOX55L1ozn38wvarX/R7gAAoBvwG+MAAAAAAAAAAAAAgK7GF+MAAAAAAAAAAAAAgK6WjlLvD5koVI3D1NjSZlHqGof705/+tCgvX768KI8ePbrhtSdMmFCUNepVo9RdLLGLv9UoWKVx3RpVq+WRI0c2rI/GcOu1tB2eeuqpojx58uS6a+t9altqn7jYVzV27NiiPG7cuKK8YsWKhu/VttCyi97Vurmx4CL8q0Zmu3Yvx5lqG2vUrYtzdtH4rs9drL5ed+3atUVZY4i1PsrF5WdktkVQzaJaM9fWe3bPmnJxxplYcRcx72QiaavG0PflGhkuOtudv92x6lXHWbsii12EsB6vz8zDDz9clH/xi1/UnWvJkiVFWbey0PlXny2NCte5S8elW99clHomMl7Pr2ubiyvXOVm33Fi5cmVR1jVC50Mtu+1D3Fzttt7QaPDyfKvrhM5v2kbapm7NyDxXLqI7E8Xt4ua1zm5+zqwXrs56vJ5f+1LXY+1vPV7HULlOVePz3Vhw7Vg1Vj0zr2a253HPkHJjq2o0fyZ6vNw+mXk485nH9V9mznX30Mra1E36skVKp8WMZua6gdLJdetmnTxegcGm2dxV9WcVg/F5JHIbAAAAnYqfbAEAAAAAAAAAAAAAuhpfjAMAAAAAAAAAAAAAulo6St1FMSoX81o1GtPFNWq5XB+NW33yySeL8gMPPFCUH3/88aKsMeYai6uva530enqMljP342iMp0aST5kypShPnTq1KGsc6pYtW4rysmXLirLG+mosbkR93K5eTyN2NYp08+bNRVn7Qes3Y8aMorx06dKirFGvep5NmzYVZRc3r/G0Ln7Lxd+W4/Z76X25+Ohm8V76Hm0vdz2l/ayxwlrWMaXtpX2u0bgamTtr1qyG53TPr7t/F+XsYnFdfzS7duYZqRphnOl/F7WdiVXX1zOR5G6sZbk2dvV299BKrHpfZeb9THs6mVhmdy2dM3WLDY1Vj4hYuHBhUdZxpnOXPtMat65trvOvPt+ZZ8PRa+mWFpMmTWp43TVr1hRlnW9XrVpVlHX90O039DxuGxK3lYg+hxMnTmxYT12zyxHY2lda1usptxVHZky5rRt0TLltP5SbM/W92gc6JnSc6usuIl/v0W29oVH1WtZj9PNChJ9Xq8anu/t3n+2cqmu1O0bvS7no9arrhbuvTBR+syj1qltHuGMyryvXZ+1YIwarViO9uylKtpvupdsQQw90nuw86Z5f5lwA2H110xrQydtsNPsM3Qn162Sd3K+Aw2+MAwAAAAAAAAAAAAC6Gl+MAwAAAAAAAAAAAAC6WjpKPRO5mImQzMQvZiLfyvVx0e0aV/rUU08VZY3AVuPHjy/KGlGqMaPTp09v+LqLes9EUevxLkpd66YRq08//XRR1ljcnp6eoqwxuhH1kdsu7sJFoOrxGo2rddV2Wb9+fVHeunVrUdY44kwsbtXIVBd76rjo+HLdXOy7i/HW1zUOV/tTyyNHjizKOmY1Rlhj1deuXVuUNRpXz+OeQS1rpKvrexc36+K8szLzgptTXFtnou0z53cxuZnY2r5Eqev72xU/00qsel9VjVKv2l9V4/eVa+Pys63Pn85d2m76nOm8pxHrGt+ciVJ3z6hbY3TN0C03NA5d48p1TtY1QyPZp02bVpT33nvvoqxzldZH5w8XN66R7FpPXau0bhH1c7GWdQ3PtFEr27Vk1khdJ7Rubm1z40DHjbaLrrVa1j7TzwK6XrgodV1Hytut6LhWLiZd+9+NBbflRtX5pmqsuJtbWokarrpGZO6xPFbc50Xl2rHq/WTWs1b6DI0RMQcAaKbTtkVoJSa1vyNWiXAdGLQ7sGvwrAFA+/GTLQAAAAAAAAAAAABAV+OLcQAAAAAAAAAAAABAV2trlHomNtLFDGs5E/tcjtIcMWJEUdao8zlz5hRljZxesmRJUdZo0QULFhRljTF1UbIagZqJAtaIVY0/0fdqhKnG2c6cObMoL168uGH99R41qnXZsmV19dh3332LssZ3uj7RY1qJxt24cWNRdrGvbixoG2lUq9JjMtHY2gfaN1ouxyvrtbWN9doanazXGzNmTFHW6HkdX9pXGnWrddKI58cff7wo77PPPkVZ45Vd5LGLT9f+zsQ6tzO+JxPXmtm2QWk/tyuGzm3foG3Xl3ZxMdTtuoeqsertuI7j+ss9o83WgEavu4gpXS80blyfw4j6+HF9LnVrCn3+dL6eMWNGw/PqPes84eYuHU9u+w2dV/R+dE7WY1auXFmUdfuFFStWFGWNWNdjXDS423JB71HroGuHbjFRjlLXCHuth76u13brcNXtGlyUuosPd2uGHq8x6e6zg76u6+ikSZOKso4zfV3XBa2DriM6jvV4/dwUUd9XmfvXceHW58xcrTJzSGa9cLHqmTlEtRJZl/l87NqtVW5NyXD1dvPs7qDTYm3bqZV76+9Ix25u905GVCeAbkY08R/QDsDgwjOLTscYxWDBb4wDAAAAAAAAAAAAALoaX4wDAAAAAAAAAAAAALpaOkpduZhJF7PoXlcareAiffW95ThXjR/X+PSXvvSlRVnjc++///6irHGiGs+6adOmhq+7OFsXhesiZl1spkbPapTqxIkTG5Y1hnbz5s1FWSNpNfo3oj6SViNgtX4uKlPvTaNhtQ+0TtqHei2tq8a+uutqWdvORSq6OHMX6aFlrY/WOSIXhezifDV6fezYsUXZxR9r7K1GG2vfuvhjfQ4y96zt7uLWlYsSLz/jelwmujsTseu492bmHTdnufHlIv9du7hY9KxWImcGIoI0c52qbZ6J73VriYuonjt3blE+7LDDbF0ffvjhoqzR1Pp8ZOY0F+us3LjU+9H36jysWyjodg06x+i8klkzdNsLPV7nedcfWs9Ro0Y1fK+uHWVuTdbtN7QP3DjSY7RN3Rzu5q3MnOnmNrfdhquztpdGpms0/6xZs4qyfpbRdcFtI6NbBej2KuV6uGdKP4e5LVlcjLeOWeXWgv7eSiIz52TiwKrGljdb+9x62d8yn9kVcWjoVMT2/QEx9MDAafb87c7zEgaHquso0bnArjfYn7vBXn8Agxu/MQ4AAAAAAAAAAAAA6Gp8MQ4AAAAAAAAAAAAA6GrpKPVMjKOLnHTxty5u011Xo0rLUeoak77PPvs0vJ7Gj2pc9UMPPdSwHuPHj294fo0AdVGcGr/tojX1+Ez0tkapTp8+vSivXLmyKGsUrtZBXy//v8bTZuLANWbTRcNqWem1tA4uglj7X8uufZW2tatPJvK2HG/qotSVi3rX4zXmeN68eUVZ718jm13bPfroo0VZ49MPPvjgouziadwz5aLUXZytGysRPlpcuXnBxRarTHx65vzKjQul9+zirrVufYkFdtfOvJ45pj8jNaueOxPZmxkPOl7dc6wR1bNnzy7K5XVuzJgxRVnn38WLFzc8r64ZGg/u1gy9h0xMvHuWtE91rZowYUJR1jVPX9eYdJ1XdbsNLWu0ua5Prq1ddLWLMC9zUeq6Zmi99Ro6p+kxmfZ1XPS13kPmGOXGso4bjcLX+H+NSdetNLRfN27cWJQ1Sn358uVFWfu4XCe9n8xnssxnO9cHmbHjzum2ZsjIPIuZ7Rsy95XZpiaieuy7m/8zbdHKFia7s2YRf0RWoxO18hmQeEugNeXnJrOedzLib7sT228AgxfzLzoRnxfQyfhJGAAAAAAAAAAAAACgq/HFOAAAAAAAAAAAAACgq6Wj1DMRkpmoYBc5rJGcLg7SHR9RHzPZ09NTlGfNmlWUx44dW5Q1olSP19hWjV7XGFM9Xuun79VYURcV4aJnNfJV73n06NFFWWN9NRZXo381dlbPGRGxZcuWhvV28b8uAjYTbazHuFhcfd1Fd+vrmah6bTsXQezeO27cuIb3Uj6v1k/7vBz130vbVGOXNc5Z+0Yjm5944omirJG5K1asKMoajatt5J5NbVP3fLltFLJx4HrtTFSxe17c65nodVfXTDxY1Thz5e7dRbs3u0YrUbcDHYmWuaaLr8+sH0rfq+PYxXjr/Fken7pmTJw4sSjruqJzl25xMW3atKKs0e3aj27LAtcWbgy4uU7nMY1S17ppFLfb0kJjufUYXQs1Vt3VU+um5WbjU9tXI8F1/dC66hzrnrPy54ed1c/dj9t6pOp4d/2t41T7UtcL7Rud/5988smi/NRTTxVlt3boeSLq28itmW7uzawZjhvvLibdzQ/u+EwMeyvrhTune0abbSHhjuuEWMtOqEOny6y7nRwfN9CfGwCg27l5dneYc4lVHRzoJwC7EnMOgF2N3xgHAAAAAAAAAAAAAHQ1vhgHAAAAAAAAAAAAAHS1dJR6JiZdozc19tFFoyv3uovJLEdVa+SoljVyXMsakavxtxoTq/G3U6ZMKcoaN673rHVyUa0at6r3rPdWjj3vpdHbM2fOLMqrV69uWNb6aDx3RH20qkao6j2PGDGiKLv70bbWKF13ny7qfMOGDQ3LWgc9p8blaoyuxu7qmNU+0/O4yHO9l3K8cqbPM9sE6Hk1ql9pHO6jjz5alBctWlSUNVJY+1XLOq6V9p+LzlX6uis3i0t30bsuPreVWLlMfG4rUaetRAe7LRX6Uo/Me93rLs65WbxvVivtpn1XNTYpE72u59c5Rp+HiPqocF0zdJsNt2ZodLlew0Uiu7koE5/uYqN1aw2NT9c1T+O0dQ7QuXT9+vVFWePM9R7ddhtaH523taztXu5vt2Zou+v6pn3gotHdthx6jDuP6z+3NUrV6HE3D+sY0vVi7ty5RXnp0qVF+aGHHirKjz/+eFHWttJ+LUep63Hu3lzflJ+jRudxa6FybZ35TOnO4/T3epGpQ/kY91xn3l91641WtrJox3rR7Xa3+D+iDwcH4vKBzjHY50ribwEAADDY8BvjAAAAAAAAAAAAAICuxhfjAAAAAAAAAAAAAICulo5S19hTjVDU+FeNU9Q4UI3J1IhNfb3V+CWth3u/RpFqBOy4ceOKssZyu5hU5WLP3fHKxZO76G2NdtVYeI1517j1NWvWFGWNxY2IWLt2bVHW6PI5c+Y0vJ6eS+n1NGpY71/Lek4dCxqLq1G92meZaFu9Fz1Go9E1Vl3bxW0F0CySVO9B66rjSO9Hx6nes9ZPY3I1slnbWtvCjTXt43Xr1hVljVd22wIoF3+rz4eLLC5zz6m7B9cnbu7IzCmOi+11XPy7zo86P7i5qDzHueha5eLmXTS50jZyUd4u1rsK94y6dnb3qudxEeuZqHg3rzbbBkDXBo1V1znXtZXbZsLdcybK2bWdi0HWZ13rrOvfxIkTi7LOEzqHaeS2bt2g9H4zbaJzmLaPftaI8P2sc7fOpTpP6vym3DPqtoDRcaHX1bLeWyZW3n22cZ+v3FqjEfm6Xug6Mnr06KKsEenax+UodV1LdexrPapujaEyz3ImSt3NhS6SPtMHbg3LzFeOawe3xpXrl2mvqnHrTtWxSZR69yNyGwAAVNHsswMR+wAAoBPwG+MAAAAAAAAAAAAAgK7GF+MAAAAAAAAAAAAAgK6WjlJ3UYkuZtnFWOox+l49Rt+rcY0aW1qOanURkhrRqtfWaFCNy3URqy5u1cVJu4hR5eKF9P61/hqfqnWeMGFCw9f1+HKUukbmakyu1lvvx/Wni0l3Ud96n9qmLt7Vta+LldVzunhrjYjViHhtE62z9kFEfdSvRtS6qHcXkax11Wvo2NQ4XC1rXLBG4Go/6evaxy7C2PWTtrV7xpvFYbktFpSL3td+qxrJ2yzSvdH5XcR4JiZWj9FzuohrFwtf/jM3d7QrxlfptfozKlXromPL3ZPr08ya4aLUXbSyziXla+tzo8+9ixTOxNq7OUpl4ta17LYr0Vh1nT/0dTeX6nYQbmsIV2fl4uX1uuWx6uZMXdMyceg6r2g9VGZLBF0zyvHjjc6vce46hvR1N3+6eUiP1/PoZwGNyNfPBS6CX/s1oj6eXvtZ+0rv00WdZ2K/3X26z1Huc6eLHndrRCZWXbl7rDpfZrZEKNev2ZrR6Bh3nswWDFXbhSh1YPdDLC4AAAD6S6vb7aIz0a/oNPzGOAAAAAAAAAAAAACgq/HFOAAAAAAAAAAAAACgq6Wj1DXqOhOHqrG1mVhxF9escanlOHDlYra1rHXSaFS9ntY1EwfrYpO1rDGkei0X86734uJyXX30nBr5rfHk5Tpp37pIc8f1s15bYzk1elajy5XGpOr5tT7aFnq8xscqjYV96qmnivKTTz5ZlFevXl2UdXyU45U1rnbq1KkNX9d+cNHzLibVxYe7qHq9Nxdb7vopE9uded2N/ey59D3aRi4yNhP1momydse7WPGq8S6u/s3ic91YyMQEV+WiptsRY6NzjNbRzQ1uXLoocbfVgz67bg7TOuizmo0EzkRCa/1cjL57bjKx7+66Sq+r9+zivbUtXDtu2rSpKOua7LbAcP2nddM1rDye9Xou3jvTpsrNz3oet83GsmXLirKuJS5uXNekadOmNXxdj3fPuXLjT/ty7NixRVnj8t16of0dUd+fmbnURZo7mc82VbfSyKh6fGb9qxolnll3m72n6rncM5iJs3fbV2S2KgEAALufqjGpxKo2lvn73a5EPwEAgG7Db4wDAAAAAAAAAAAAALoaX4wDAAAAAAAAAAAAALpan6LUlUZ3alSri9TRiFgXV6zX0qjSjRs3FuVyHOa4ceOKssaSamSqRj+62FoXyeqi3jPn1LKLn3Tx4crFYWosrkam9vT0FGWNT42oj8Bdv359Udaoc416dXFJrj+1D/TetB7any52Wbnx4o5Zu3ZtUV61alVRXrRoUVHWKPWVK1c2rKdG0kZEzJo1qyjPmzevKGubTpkypSjr2NG20Lq68aLHjx8/vihrbLvG/Lp42kxMtYvCdc9yJhY9wkcVu1hWF+/tnjUnE1HrYmirxuRmxmbmucm+372eiTLTtsvMR32lz4OuDW5u0LqUY50b0fvQa+nzoDHcen6dJ3WN0Gc1wveZe7YyUeouVj2z/YhbhzL9rs+b3rOuE7qWuMh0nbc3bNhQlHVOctHobm1zcc0R9ZHeeu1MzHYmWlrXHh07uh488cQTDcsrVqxoeB4dX7pe6LqibTFp0qSirJ+pMttEuG1FtF/1nO7ZbralQ2Y+rBqjmJkzXX3cdd04cu9ttqXFzo7PRMFnPqf0JUrd1TUTmd4Kt/0Bseq7Fxel6uzucavZZ7xXp0XkAgD6V9W/+3daxDoAdKvyvLq7/70G6Eb8xjgAAAAAAAAAAAAAoKvxxTgAAAAAAAAAAAAAoKul83I12lajOF3kq4uFVZko3OXLlxdljfnWaNCI+ghYje3VONFMfHomwtfFRrr71BhLF/vpuDhMfa/euyuXozQ19lUjc7WsbZGJzdZjdIxk4sNdbKvW28XNa501Fl4j0x9//PGi/NBDDxVljcJdvXp1Udb20Uj5iPqxqpHELsZWX9f7cfHx+rr2s57Tnb9q/KGLWHXj1EWv94WLgnbPhbt2ZusB1a6ISBeHm4nPdc9N+f+rzhdVZWLV+8qNb72mjl3XXy5CWCO29dnV7RE0elufGRefrjHv5Xrr/WTWklZUjUl379X6633q+unmFd2KQu9d21TLOi9WjXF2202UuWdI213HsZb1HjQCXj9jLFmypCg/+uijRfmxxx5reMyaNWsanl+3dtHPM+5503t2beHi3916qX2p0e76+agv3OcZ1+eZCPCq13V97KKA9bqtbMNRdVsN93p2q46qcfatRKZn4jrdvFTeggLYHfXHZ0tFXCMA5LnPhM3m0r68p4p2ze9VP7MBAACgMX5jHAAAAAAAAAAAAADQ1fhiHAAAAAAAAAAAAADQ1dJR6hrpqdE8Lg7dxc66GHaNwF68eHFRXrBgQVHW6Ny99967rn5aJxcnvmXLlp3WLxODqe91MUUulthFCrtrKY3PdLHdEyZMKMrjx48vyhoZHuHjxzViVtvbxb4qbQs9RuOJtT/cWNCyxr7q8dqXS5cuLcoPP/xwUb7//vuLst6/RuFqPL+W9d719fKfaSSz9tvo0aMbHqP3r8drbL3es7apnlP7XGmss441144untZFcWVidJtFcrsIXBeZr9zzouep+kw57t5ctG3m/G6Ml9/rooGr9kMrMWutRPLurC46Rt1a4tpZ516NqNZn+oknnijK+lxNnz69YT11fipHqWs9tN4u1tjFNzsuBlu58af0Wu48+lxplPrYsWOLss4rGo+sc56uERqlrn2j3FYM7pkvR3277Sr0XO68Or50zdC4/QceeKAo6/qh40jj1jU+XddOHR86NrWP9V50rOncrrHnekxmPGXW3WxMpNsOxfVnZs3I9JMbv62sF3p8dkuLRnV2MmtERvn4TJR6Zr2ouna4Orh1vpviOokhHRzcPNbMrozFBdC92O4AVezK8dLfUfAAWsNz2XfMbwD6C78xDgAAAAAAAAAAAADoanwxDgAAAAAAAAAAAADoaukodY36dFGaGiWqsaouhnvz5s1FWeNJNRpbI0/1vTNmzKirn0bDalxps1jnRudVLvpI79Nx96zn1PO4SM9MDKnGpGosrvZZOZ5WI2A1YlbLWj+9B43YdXGaLtJVY2K1fnpvOnYysbgaefurX/2qKP/2t79teH6NBXb11HvXLQIiItauXVuUly1bVpR1DGrU/5QpU4qyi3F1UdN6vItDzzx3+t5M/7lImkwka/mZy8TeuHO1K6aylchwF6Wrr7tIcOWicMt10zppX+nrruz6wcWUO+2IJNJ5ycX0a9R5JhJJ14yVK1cWZZ0DtKxrwdSpU4uyPg9aLo8H11aZdtayPpduHs9sa5CJm3drnr6uc69uuaHrh7aLtrsra19q++gY1jrr61rWebT8/3qcyqzVGm++cOHCovzrX/+6KGuUukbGu/h/rY8eo1uV6DjVZ0LXQl0jdJzqvbsx4bj1Qrltbsrvd89I1S0XMuNdZbbeyESAZ+Yzt+5ktqdQerxby7PcmuHazm155F6vem+uTdux9cZAIg4bVQzUeCE2Ehg4xKf33e4Yf8t4AQD0l1a2CQWwo8H90ywAAAAAAAAAAAAAAHaCL8YBAAAAAAAAAAAAAF0tHaXe09NTlF0UrsZyuthLfa9GlT7++ONFefHixUVZ408nT55clDWGtFw/pfVzdXUxkxobqdGoGh+rUZkaN6qRqRrn6yKXXQS2i17PRKlrRK7GhJfPq/emMeOujVxEq8bK6jF6bS3r8S7qVT399NNFWeOSH3jggaKs8ekacz5t2rSiPHv27KKsbaeR6fpejfmPiNi4cWNR1th/vYeZM2c2LOsYdhEoLmLdRaC7SGUXT6x94yJsXXyz0yyG3f2Zi3F3tE6Z+BgX7+qu5drCbXNQNfLdRc+Wx74+I24bhgwXk+vuR7UjKlTnZL2mzmOZqHJ9rz57y5cvL8r6vOq6onOvPuv6PLhtDMr/7+LK3fqm2z24NUOf0cyaoe3l5gn37GqddYxprLr2mc4Tel1dR3XOdO3jxrC+rver5XJd3TYprg91PdNtWR555JGirPHpK1asKMo6RqZPn96wPrp2rlq1qijrmqF9r8dofWbNmlWU99lnn6I8YcKEopzZVsXNr5kY9mbzkFt79HOLamU+bCVy062FrcSNubq5/nDx532pT6Y/3ZYErZzfzSHuHjLbc3Qa4tPboz+2vukvrcQIdvq9AWi/TBz27hINjr4bqHHBOAU6A88f+qpd23IwBoHm+I1xAAAAAAAAAAAAAEBX44txAAAAAAAAAAAAAEBX61OUusaTaqyqxjJoDKeLOdWYdI3F1dc13nPixIlFedKkSXX109hTvYbG6rq66jW07O5TY1I1SlbroHXV+Fc9v4uhrRpvrBGYei0XydzsvC4220XjukhovbZG8rr7dHGgGtW6du3aoqxx+xqrrnHrGk08Z86conzggQcWZY2q1fe6qN2I+v7X92j9dAzrOFJVY8W1rV3st4ted1G4jhsHLtbZxZaX31P12q3EtWYi05tFwDfinhVXN3e/Lgo3ov7Z0XZ1W0G482Yi7N15MvH5O6NzkYtPd3OA0rjq1atXF2WNotbnTe9Vt5PQNUPnBhd/Xq6rcv2qx+vc8NRTTxVlnfe1r3XN0Hrr/Om450TLbszpuqVl7T8dh27cu/nARalrHfRa5ft14zizZmi7L1q0qCg/9thjRXn9+vVFWftDt9w44IADirJuV6LR/nr+BQsWFGUdszpOV65cWZR17dDodW3TqvHeLu7fHV9+/lx0t4sQd9sOZNYz93pmHipvf9CoDk7VNq0a/+6eD6c8r7j53H3Wcp+19ZnIzGmZyPjBiDhsdItOiEQkihG7E8b77qGVubVd83InzO8AgIHRH2sAW2sAzfEb4wAAAAAAAAAAAACArsYX4wAAAAAAAAAAAACArpaOUs/ESWpZI1k1nlYjQzUCe8mSJUVZo2b33nvvojx37tyiPHXq1Lr6aZykRki6souJ1ahIrbdGvS9cuLAoa1zumDFjivKsWbManl+juzW61MVbuOhm1+4aQ6txwdofza7tojJdNK6W3bX1GBfpqfG0GtuvY0HHy0MPPVSUtW/0PrUPDjvssKL8kpe8pOF1NeZW+1IjrCPq43O1rGNbI/xdlLqLp3flTPSs6yf3/CodX5lY3Ez8f7NruNfd89iX6/WqGius3P3rOd0xmfh7nYsi6p8dbReNWNZxp9cun6uXPu+7Kk626pqh84c+czrH6rO+atWqoqzPmK4N06dPL8oapa7rhbZxeXxqW+nzpO2p79H5SmO8XXS3znW63uhY0Yh1FzffyvYbek5tFx2HekyzbRMaHaPX0ufZRamXnxN3D6NHjy7KOna0HZctW1aUdfsNnav1PnXs6Jrxwhe+sCjr2qB9qefRcaBrgT63Oq71POX1ppeLNnfHuAh6F8ld7lf3Z25Ozmy/0QoXUa51c2tEJgI8E5OeaffM5zS3xUG5rdy6peNdy+7zq25Hoce4bRrcPLM7IFIOvVr5rFR1ax4AnaEbIka74R52B24NcD9rccd0MsYidleMfXQqYtWBHfEb4wAAAAAAAAAAAACArsYX4wAAAAAAAAAAAACArpaOUtcIbI2KdLGMGo2qEcAaL6uxuBpjrfGRGm06Y8aMoqwxqmWZeE9HI3ldhO+iRYuKst6PRqxqHTQuV6O7NbZWaQSmi/nVmFPlInLLkZn6Z3ouFxWa4aI+NZZD21fbaNy4cUVZ20sjZlevXl2UV6xYUZS1XWbPnl2UNTL9wAMPLMoasa711HbQOFuN4I2IWLBgQVHWcavPiHtelLaL6yutk4uwdX3u4lDc86Hn1yh1lYkb7wt3b+4amWe8WURtr0wstHtv1ahiF4Xc7NnUcaTzqI47vX/dSsBdLxMr3Mo80Kherk9d++gcqJHpTz75ZFHWOGw9z+TJk4uyRqnr3Oti8LPrhbahzmnaL7r1wyOPPFKUdR7T/tL+1fVT1wldY9z2IVo3V1Zu7tE6uPUisxWBe13PqeXy2NNraJ207fT92o66TmhZ6XYthxxySFF+0YteVJT33XffhnXQmHQdO3qtxx9/vOHxOm60/9wYdNtkZLZ30LKL924Wn5WJT8+scy5O3F3LvZ6J+nJ1zmwXkxnXGZktJFT5c11mzdD36NjXz69r1qwpyjrW9BnSNipvvTOYDda46ky9ibzrLFX7IxOXC6DzdGL0aGbbM9Up9R7sqo6Fqv3BOgEMHp24NmBwYOwAA4vfGAcAAAAAAAAAAAAAdDW+GAcAAAAAAAAAAAAAdLV0lLpG27pYTqVxjRp5qzHkGjG6cePGoqzRphqNPXPmzKJcjiF3kZ6ufhpRoXXVKEqt97Jly4rykiVLGpZdtK3GXmpMuMbEjxw5sihrNKaLQ9Xzu1h1fV3jX8v/7+KMW4kF1LK2i4uV17JGna5cubIoa1vreBk/fnxR1ijcl770pUV5n332KcqTJk0qyi7CVseaRq9H+Bj/TFy3i9nWYzQWWGm8+9atW4uyi15x0eha1uNd9HV/RXe1co1M5LUe46LBXVtk6qZ95p4bfd31d7lu2m86znUOWrp0aVHWcaHPgp5Hx7xyc0c7Iny0Xi6+WNtWj9dIcr1XbQNdk6ZNm1aUNT5d51iNB3aRztnYZB1bumZoZLFGwOs9aFnnRj2nzjE6Z+pa4mLzM7HXjotVd9HNmfXC9b2bC8trld6nRsnr63oNXbd1/dDxpVt37LfffkX54IMPLsoan+6eH6VjzY07Nw9lIhRdrHbmM5huyZB5Fsvv17HjPju581bdlkHvR+vt6prZGiLDzQPu3p1MTKaLVS+3VWb90D7Q9ULj/HXO0TbV9cK1qT6PmfoMRoM1so7Yvfar+lmUdgcGv8E6l2bqnfm77WC658GoXXH2ri/pPwCtYD6ppl1tRLsDnWNw/zQLAAAAAAAAAAAAAICd4ItxAAAAAAAAAAAAAEBXS0epa1yjctHNGzZsKMoaZ/rkk08WZY3L1YhGjXecOHFiUdZI2TIXualxjy7qW9+7adOmnZY1wtcdo9GVGts6ZcqUoqzxtC4+WyMqM7HqLq6pHNGp7eLayKkaNagx8Rp5rG2h969jZ/ny5UVZI3L1eD2nxt/OmDGjYR20vbQvdRxofGg5Ot3F0LsY4qoxoy4q65lnnmlYdpG3Lko3EzHuInzdeHRx8eU/c9dwZaXX0zpVjVXvDy4mN3NMs7rpHKlz56OPPlqUNSJanymN6dbxr+O0arRzFVX7xcUAuzVD6VYMGnuta4net4tHbjZ2taxtrlHqeg9aXr9+fVHWeczFQGei1JXOSW78uahkLbvnXtuuPyKU9Twalx5RH0vu1s+nn366KGvc/urVq4uy3o+eZ968eUV57ty5RVk/e+g967yq7aL9pPegz57WwUVUZ6LHXbvruNbtNnSM6lqg5fJnPLc9TdUtQ1zcfrM1o9Exbpy6tqgasV5124FWZOfdzPYEOhc99dRTRVm3KtL1QseFPltuawOlY7a/tlhph06uWzOt1Js4vl2nP9rXfe4HBkK7op+7STfMsbtzrHo759hMe/EM/UGzdt/d2qLbsPXMH+wO8yfah/ECdCZ+YxwAAAAAAAAAAAAA0NX4YhwAAAAAAAAAAAAA0NX4YhwAAAAAAAAAAAAA0NXSe4wr3R9R9yLUvQt1H9UlS5YUZd07Vo/Xfbh1z+jJkycXZd3DU/dvjcjtCal7kur+DrrPpu7XqPs46j6Wumeo7g2h+8jq/o7aXqNGjWpYZz2/7i+rddZ9pd2en+6c5T0j3T6xbi8gbYvMHtV6Tt3zV/twwoQJDc+vbffwww8XZd0vVvcU3n///Yuy7jE+ffr0hnV2e1W7fcHL+/q6dtVxoWW3h7uOO92r1u0fr/vE6p66+rq2r44XvZa2tdv/Vevs9r917VgeE26/WTdW3TXcM+7O6cav21fNcXtQuzo7bs/bch10DtIxv2jRoqL8wAMPNDx+1qxZRVn3Oda9tnUO0n7WMdgOmX2AdQ3Q/cN1ndB9c3VM6/3pOqF7Q+u9ah/p86CajV03B+q5MnOL0udYz6/7w+s9uL3EdS7VY9w+0W6PceXmuVbWC7eXktZZ14uI+vvX+1QrV64syosXLy7KGzZsaHie2bNnF+U5c+YUZR1H2geO3rP2sbaXK+s9a930OXTjz/WZjkV9VrZs2dKwrNfVeaR8Lu1DNxZ0vLsx4saUW4fcWuWOd9xnOdeOrTwrbq7LzIdlbv3Tsn4W1vXiscceK8oPPfRQUdY5d9OmTUVZPzvo53HXT65vBotu3tdtd9u/rtV7rPo5EH/AfrHdJfMcdNPc0k330hfsN9691wN2NTfGd7e5ZbBy6wH9BGB3wW+MAwAAAAAAAAAAAAC6Gl+MAwAAAAAAAAAAAAC6WjpK3UW4auyni3pes2ZNUdYYT40e1YhUjVLV67qo54j6yGkXp+wirZW+rvXTaEmNW9XIX41t1VjgpUuXFmWNNHbn1zhkjVV3Me/KRaGV79fFerqY0arRohqtqfemcZ0aN679p9H7Gquu7Tt16tSirJHp2r6ZaGitg0aMalnrFuHbWMeqxvC6mHQXma603TUa19XVxe27a2ndXByqjlMXteNidMv/7yJ2XTxvJobZ1SNz/64vM9G4Ge66rh0j6p9z3Z5h+fLlRVnnFO1z7Sudg3WMaBvp+HdxyX3lxpabP7S+q1atKsr63Ot59FnXNUMj1l2EuWq2DYfrexcjrO2p9dP5SqPhNQZZy0888UTDc+q84uYbt2ZmthZQLgJc29TFfrtruWO0ztpWEfV9oMfpZwldM5588smirM+GrtszZ84sylOmTCnKuj7pfWbWuUyctJ5T70XLbsxmtpXQuUNjsrWs40yj1HWOKJ/LzQ3uuc5ErLs4dLf1hot2y8S/uXVBuc84bh3JjPGq46NcN3c/+ro+B7peaKz6smXLinJ5G6Je+txpWceIzkWZ8bgrZWKAO12zzwV9RSQigP6wO8wtg+keW6lrf6w93SbTvoNpvAB9UXWMM7cMPsSqtx/tCNTrxGeC3xgHAAAAAAAAAAAAAHQ1vhgHAAAAAAAAAAAAAHS1PuXlaiSkxn7qr8SvXbu2KGei1DXmVGMcNSJWlX/l3sVU6nEurlppdLnej4sr1rhRpXGuGl25aNGihu/V62pZY4FVJnLAxf2Wz+uurW2v8akam6kRrc8++2zD82gUp/azRiQ//PDDRXnhwoVFWdtu7NixRXnOnDlFee7cuUVZo3BdBK/SdtH661gpjxsXK+vuORPhr32lz4iLw9W20whq7TN97rQdNdo+EzfrxpGLPy/HDruoc3eMa3utq96nHqPbOWg0cCYOXe9Z36v3qf2q9XFxu0rPoxHUOu7K59K2dM+jiyBfvHhxUda46H322acou6jizFy5M5l4ZL1XN6a1L7TdNKpct+LQuF/X79l4fBfl7+LTdX7Temsf67yv7bxy5cqirG2h20noPKZznbaF1sdtJ5G5f3ePOn/onKfHuD52Y9ttsRFRP9a1XXSN1bLOAXpejU+fMWNGUdZ1xcXEK70H7T+3RYA+V9ruep+u7dx8qefXsaX3nlkv9H41hrv8fr2G21YnIxM/6Y7PrJ3aN26t0vPos6j3mIl3cuPaRc27LUJcBH352nout3WQclH1es+6rYM+Q7o9zcSJE4tyJj4e7UH8ZP/KtOnuNq4ZZ+h2nRjd2Aq3TvRHrHq72mswxfQyJwLtM5ieffwBfQagP3Ti3MJvjAMAAAAAAAAAAAAAuhpfjAMAAAAAAAAAAAAAulo6Sl2jxDNxmBojq/GeGgGpMawaz6rxpxpL2SzSSI/TeFCNe9R7UBoNqrGqLg5bY0/1nC5Kdd26dUVZ4631GI2u1KhjjZV3kdQuJlQjNssRnXqfGpWpkcQat65tofXQ+FWN6Jw0aVJR1ghojafV6ODHHnusKC9fvrwoa0TwvHnzirLGp2v9XSyDjimlEeMaHav3Uo4qdbGpOu5c7HVmGwJ9djQCVyPWtazH6LU0JlXjc6dNm1aUXQS6i4nV/nMxv1r/Mm0Xt82Btr3bbkDHo0bguvh47X/X7loHbV8X362v6zOu9XFj30Unl6+tx+mY1+u59z7xxBNFWaOjNVJaz6/9344ode07bXO3fYHWXftOx5/bZkLLei23Vulzopo960rvQa+tfeyi85WLI9atSLSvdZ7UeW/vvfcuyjpGtW4u1lmv66K+NSJez6910GfSbRWgc6zOE9pn5W0vtI10zVi2bFnD1/U+dV3VNnLbSbi5Tun96Nzr5mp9lrR9XX+4aHS3XYNeS7dS0HGjz5OWtd3Lc4oel5kP3PrhosLd3JsZp27bCz2njqNyPH+j82i7uzVb6+k+47r1Qs/j2qr8Oc2tt3qcHqPrnM75+nzoZ1at99KlS4uyPjezZs2KnXHzJNqjXbHq/R1V1omxaKqTY3Gr1q1T2hSI6MznfXfTH7Hqu1Inz88RuZ99dnL7tsvudr+o1+mf83aV3fneOwXtDqCd+I1xAAAAAAAAAAAAAEBX44txAAAAAAAAAAAAAEBXS0epa1yn0qhgjaLUsovVdLHSGg2pUSXuvRH10Zda1npo9KWLsNV6aPymi0HWeytHwPbS+FuNtFy9enVR1tjjxx9/vChrlLpG1WpkptZf66mxw3qeiPoIXI371MhcbWONRdb4Tb0HPUbrp/Gj2jf6Xo1P10hajbzVempba79qZLhGwep7lcbHan30vfp6RP2Ycq9rpO2CBQuKst5bJrpcx86SJUuKskYSuxhT7Q+3jYBGsmrZRcy6GHktl+vjnm3lYuK13lo/HVMuAlyfC/cs67U0vnrx4sUNz6PXcs+KaxcXrV2Oj9P71PE/Z86chnXVso4XnVO0rrolgW7boNoRT6R9p/fo5mctZ2IAXTy748a6i7GO8PHVLsrYjXW3bYA7/8KFC4uybomgff3kk082LGtfu/VA20vnUo1e1y0XdP7UMalbZui1tO91ftb5Vl93YyKivr30/rVd9Fy6TYiuQ1o/nRv1nDof6HqrdA7XOmgfuLq5CHBdL/QZ1nXIRXHrefSZd2uqmzvL87aLTy/HfTd6fyYaXenzocdrn2ld3drm1kId426tdXOLlrUddSxrW+t5NL5fP4O59ag8j7nn1G1DoGNfo9R1PLoxu2LFiqKsnzVe8IIXNLwfrc9gibMbLPVspl2x6v1tsLb1YKk3MZ5ot8Eyt2Dn2tWX/R2b3IlzVyfPre2qG883gKqI0QfQHzplbuE3xgEAAAAAAAAAAAAAXY0vxgEAAAAAAAAAAAAAXS0dpa5xlfpr7Ro9qvGW+mvwGgfpIm81PlXPo1GXGsOp0avlP1MuxltjOV1cu4sa0vh4jSTXersoVW0vjUnVssata8SqRnFqRKzSeEuNvC1HWGt7aWSslrXeWl6/fn1R1khvjRnVWE69lsb5rlmzpihru2s0qPafXlfbSMemlvWeNWJUx6/WX9ta67Z06dJQOla13hqtqvHpWleNUNV7c1HTLq5Vx5r2mY5HbWsdF3p+7RsXV+Gin/VZ1vsqP+Pan/rsuHO5qFs3Bh19RjQKWvtMx+yyZcuK8u9///ui7OamF7/4xUVZI2Z1rOl4zETnR/j4XO1PvTdtU6Vzio5tjc+dNWtWUdb5Qvuzr7StlI4n9yxpWWlbadu6KH59NrQtXbxz+RnQP3N1cpEv2i86/mbPnl2U3fh266q+rnOUjl0dixqNrvXR+9LnU+vp2kjPo2WdS92zqltd6PFunY6ob3edA/W8ej2tkz7f+gzo8W4rEhelrs+Vi6XWNUO3HtH71LZYtGhRUdb70mdeuQh+XS90OwgdN9rfeo/6ekQu1sitGW77HO1bF5nuPi+6+HjtDzdXN9uGp5fOedrueu/ajtrful7ovev402dI5wC9bvlzbCZ6XttOn3fdUkG3PNBjlHtW9POLji+td3nsdCqi//7X7tIWVSNjd2W7tCvOlljcwcf1WTc/ixgYnRJRuasM5HzYyXNxt/b37iIztnZ1H7cyt+xu81K3of92jnbBQGL8VcdvjAMAAAAAAAAAAAAAuhpfjAMAAAAAAAAAAAAAulo6St1FOjaLBO6lMZYaJepijDUOWqMxtVyO+tX4VBeZrjECmeh1pe/Va0+fPr1hHTTm18WnurhZjejUSHKNaNZ4BBcZ6qKXI+ojVF2faD1Wr15dlDVmU/tE703jTZXWQ+9fY4E1YtfRa2mMp57Txf/q61r/tWvXNqyPjs3ye/RcGpn7+OOPF2UXB+vGmkY+6zEa46rn0WhUbV+tm4tp1vO7aFv3XLtI3XJsv4tJ1zG/ZMmSoqxjXuunfajjy20ZoO2ibapjXPtco4cffvjhoqzjUften8cJEyY0LLvoEu2/8lyk84vOhXr/06ZNK8pTpkwpyk888URRdnHDGoerbaFjpxxn3U46d7loMDe/6fjR51KjgnUMaH+5qPjyeFWZNcNt96Eykdj6XGq/6Fyn9+y2gdC5WseJ3r+rp4tJd/OB1lNjzvUZ1rhxPV7nS733ct10/nD3rK+7+UrnG703FzWkc4a+rs+VPkva7tpPep+u7XT+0+hqN3cqPUafFR03+l63dUp5rtJzaVnnZLe9TSYmVt/rYvvd5wsda9pebosRnR/0OdDPDi4aXMeW9rfOtQsXLizKOpb1c6CuR1oft2aXuUh6rbduhaDX1m14dE3RNnLbHOg4dbH1gyVKvdu4KMPBrlPupVPqgd1Hp0QftjK3dMo9tEM3x8UO9vvplO0IBmPbYXDIPKN8TgEAoHX8xjgAAAAAAAAAAAAAoKvxxTgAAAAAAAAAAAAAoKul83I1ClZjHLWsMZAa+eLioDWSVKNaXYylRpJqLGVEfTSli1DO0EgajR/V+rmy1ltjWzVKVuOXNQpWI0A1rlPLLnpb21HjLbX+Gh0bUd8uGrmpEaW/+93vivJjjz1WlDViXa+h9dCy0thQbWuN6HRxsy5K1UWGa/So9o2OTb2Wji+tj7ZPmbajXk/fozGxes96vKPHaF31udM66LX0HjQyXMemxspqu+jzrmPcRee6Y8r11jrpOHrkkUeKssbQ65h3Wyzo/WuMuUbMajvqONJnUMv63Om40LhkjYvWsl5X+9vFk5df17Gq96ZjW6NxJ0+eXJT1/nUMulhoN2e3IxrOjUuVuabeh64fek5tQxd9rGuEtpOuF81i1ZVez9XbbU2g19Nx6bYW0chmHaM6Htzz7bb0cFH1Oh60/3RMaj21Pg899FBR1udZ52oXM91sjnVbo7i5Xtta6+qeAX2vlrX/Mp9ndG7TurntKvRaOmZdWzTbfqHRMdqvbly7rUAi6j+3aD9rO+pc59pLaT3cfKhzu7aLPge61cXSpUuLst6zxorPnj27YVnnUaV94LZV0fVLX9cxoc+Nbmugc7a2g0abR/jPmtrWrg+0HXXt1LlP138dp+6Z07U88/mlkw32GNmywR6rPhjrjMFpoCKYGePdY7CuH62sE50QK98p8enom3I/dfJz1MrzsSt1wnMJoDsM1OdU5qv2Y22ojt8YBwAAAAAAAAAAAAB0Nb4YBwAAAAAAAAAAAAB0tXSUukZuurLGL2p0t5b1eBerrBGQLq5YIyAjIqZPn16Up0yZYo/rpZGTGnepNFpSYyw17tK910VgughevWeNNNWyi3nX6E49j95jOXpV+0SjpTWGVyNKNUpdY0OVtpdGmmrkpovh17KLm9X7dPG3WodM9Kxy5yn3set/7RPtKy1nxp2eR+k4KkfjN7qWxn4vXLiw4XmU3pfGs+o4dZHYrs4R9f2m0cYPPPBAUf7Vr35VlB999NGG59HYWz1PJhZZ+1PHsraLzkF6fq2/zkELFiwoytqmGsOrkfS6jYK2b7kv9Vzari4KW8e2nku3LXBj1rVRs2jrLBfZrvS513q5KF9dM9x846LydV3QsaSvl7focHOU9pGLqnHbHbj+1fO4+dBtG6FlHa/aRnotXSdc5Larj9uWQNeFJUuWNHzdRYy79aJ8bfe6toueS9tCuXmi6pqh13LclgKZ87eyXrjx596r0ekR9VtaaCy5jgt9Xecet7WGXk/nGLcNia5hGp+u64XO5/r8aVy5jgOtj7av1k37VSPc9Vq6FujnJh3jK1eubPheXRf0WdQ6R9TP4foe95la78F9HtF71nHhPrO758+112C0u8ezdlosLganTo7qy4y1TpsHOrk9d0euDzpt3OwuaN/u0gnzXSvPcrvmgXa1Qye0Zzcjprh77Iq/i3Ty33c6YczyDKET8BvjAAAAAAAAAAAAAICuxhfjAAAAAAAAAAAAAICulo5Sd7GXLmpWIyA1QljjIDUqYdOmTUVZ4xQ0AlNjxfX8EfVRluvWrSvKEydObFg/jZDUmGEXb66vawyynkeP0QhfF7PpYr/LUbKNaBtp32idXXxqua4u8ljjULW9NZ5e36v342Jy9XW9lvaBi+6sGtWeieJw966vl9tRI231PS5+WtvRjR3tTx0j7px6vGsXHYMaT+4iq/U51YhcFwPtYoTKdPxrefHixQ3rp/Hm2r46F+i1dexoPdxzpxHBul2AHu/iiXUOWr58eVF2UdMajavx3S7mvHwurbeLrdb5TseL29pC+9BtVdAOmYhnHYs6/nTe1vlG20D7wsXga5TxpEmTirLGp+s2HDruI/zzqmUXZexisPW9btsQ7VPtFzfvuTVDnxMXy+/WOTc3unnSjTeNp9d71/roONf6lI/TNnVblChtF9d2bqsIt37o/bu5VF/Xsvt8ody2Le651ftynwX0WXFrtsaWR/jtN/QabhsCN9+4MaV9rNsl6DPxyCOPFGWNVXdR6mvWrCnKbksB/dypz77eo24LoNfS9VXbV9+r8fS63mk76NjXuSiifs7SeVDbV8esjgXtT7de6Bhxz6zbVkXfq/fQTQZTRG4nx/Rh99MJsYjteiZauZdOqAP+V3/E31aNWG+ngRqPQDu453FXfvZq17Wq3kt/yNSB9aP9iFUffOgnAGX8xjgAAAAAAAAAAAAAoKvxxTgAAAAAAAAAAAAAoKulo9Q1olFpLKVGLmrE5ty5c4uyRk5qFKPGO2qUpkZdajRkOd5aoyL12i5KXWMjNd7dxVJqdKmLltb3rl27tihrzK/eg96bxq1qfbTsotE1DsTFF2tsaUR9bIi2hcYZz549u2E9Zs2a1fAa2l7az9qfLg5bo6W1TV1cp5a1b1y0rYtMcbG4er86rsvn1YhWvU8dCxqH6/pTz6NR0C7eWseXxkVrHLjWRyPDtS30udO+17KODxcj3yyGRu9B703j0zWWXO9Nr6FtpONLz6mxtxoHq+NII3D1edTrurHmtkLQe9Syzj8aq65jojy+dOzoubSvNJZXo+H1GdRnatq0aUVZ43nd3NeO6C+ti3su9d61Xjr3aCSyxhS7KGN9XftUY5knTJhQlHXt0Ncj6se+ll28sJt/dU7Tsraz1lX7192ntqnWR/vUrU/6PLgYdn329L06b2n8tK4L+t6ZM2cWZRf1rWuhliPqnwE9r96zjikX0e7invXeXCS70jbVttD66Fhx64WLsHefTfS6bi7Usj5/Onfoc6Bzp5Yj6p8LpdsZaP+77SF0nLqoereViD77+kzoPehz4/pex52ukbru6Jqn7at10Ovq2qHtruPVbUHk6qnR6xH185HbksBtN6LneuKJJ4qyfh7Va+v5dd3Ssh6j47ETZLd2aYdOichtVz0GKkZwV/YZBk6mb9s1Brvh2W+lDq2042CfT1rRH7Gqu6IdWumzwdhPalfOK51ooOai/mrTXfmZp5U67Mrz9Ecd+qsNO+GeO0Hmcy1tNfDog87CdgToBPzGOAAAAAAAAAAAAACgq/HFOAAAAAAAAAAAAACgq6Wj1DVa0sWzamSoi1jV82jUp8Z2ahyyi1XX80TUx3tqVOa4ceOKssYxaBSlRpfqMRp1qtGXep+urPV2sdd6zNSpU4uyRnpqvLDWWa/lonm1b8pR6kqjTjXued68eUV5n332KcouVl/7R6Nb9f7LMbm9NKJT66p94CJjlYtw1f7T82tZ66DjV1+PqB8j2hYaRavn1THo7lMjTfU8ep96DxqNrnXQMaX0/PqsaT/pmHLbBbhYXPccRNTfp8bJ6n3qucrt3UvvU+cIvQdtF32OtM907tB20bHpxpq+182Jev8aw6t10zlH773MjQuNydX5TuOctR2nT59elPUZ1/nFRWf3lfa1lrUvXJS6br/h5httZ4041vHgytov2pYaBx1R36/aZ/p86P24e9a21Xrr6/rsap10zdDxoHOdjnWNX9YobrdmaD1d3dzaqduW6Pyk4037z22NoWNY+ykiN9e7mHiNltbr6Tqp96PncbHf2kauD1zdtC00ZtutQ+48ei9urtKyxmdrf7vtICLq5xs9Tsem+xzl1g+3Tui96TjS9tLocr1/F7Ol87mLK9d20bbWuul40mdUy9qX2o7aB24+cPcYUT8/apvqOqzn1ft0n0Hddgz6OUW33tBnXD8X6dzS7PPlQOiGiO7BWu++qhqX1w3t02kRgQPZpt3Qn52Adsxz68RgivHclfXrhHbZHdcJZ6D6YCDjoTv9eRwMOqUNO2E+6W9V4+y7tR2AKpr9HX4wPiO7w1zXqk5po876aRYAAAAAAAAAAAAAAG3GF+MAAAAAAAAAAAAAgK6WjlJ38ekae6mxjBoHOnv27KKscZsuel2vpTGyGpdbjlfV2EiNptQISaX34GJxNUIzE4urZRdvrTGbGk+qMZ577713w7K2qYv41fprf5S5eGK9hr5fr6f3r/3vYu81GlfvX+tajjDupX2g5yzHvvZy0aMuLljL+l4ta/uW36N9qGNSx5eObT2Xi0B1ZT1e+8nFgWsfa900tnjVqlUNz6/0fnVMZJ6DCD93aN9qFG35/Y3q56JrdQy6ucZF+KpMP2n76lYOOiZctLaLaS5z0e0uckRjb3V7hhkzZhRljSzXONx2y2zloH2hUb56f67dXHSznlNjk11UfrP1IrNdgNsqwK0Z+jxo37kYZC1rfXTO1L7WsraptpGj96X1d1tR6DyUid/X82h/aFkjvCPq+0qv7bYj0P7UucGtGZl1Ts+vx7socT3GrReuTbVf3Rrm4uL1dZ2T9Dl360uZtqPbksCNcb1/t2a446tGo7t+0vZ1kfr6ura1O6eL93Lzkraha08dE/p5t1wP5Z41vWe3Drn4dF0XdA7RrRnc58NO1g2x6tgRcXTtVzX2E+g12J/HbohVx47os/bLrBO0O+Dtis9a/fEMEgGPXa08tjLPSCdvMzJQf59qpQ7Z9mzl3jplDuE3xgEAAAAAAAAAAAAAXY0vxgEAAAAAAAAAAAAAXS0dpa7R0vrr7hrdqGWNJNX3Tp48uShrtKQerzRWVKMby3GrGhvqIqSVxpu6SFONolQuOle5CGS9losS1xhLbS+NW9f6l6O+e2ncZrmeGifq6qTn1T7U82qktb6ukZsa0al9o8dr1Ku2r0bDal9qWaMbXCyu3pdGpurxeh6NbS1HQ2hbuChod29aDzf+te20b7Qeev/Lly8vyhodrc9IJt7bxeIqN971XprF8+p53Xv0Pl1faRspF+/q7t+NcT3/2LFji7KL4NZzum0d3PYFzbhIYh1TWm+NUtcIf5073Jhvd7yLi0fW6+j41mdJ23zWrFlFWZ8rt8Zo3+n2G2vWrCnK2T7S+umfubh/t2a4SHa9B/debUddJ3Rt0C03dP3QceLWWOWee7137T89p85/Lj5b53Pt42Z9oO3i1j0dX3q8RmXrWqXH6D1o2UXnu+dHx4rKbN3gtnZx25ZoO7pnWNcwPb+uC9om5ah9/UylZbe9h1sb3OcLx41BFxPu2s7Fqiu3XmQi4t1WHfpeXS/c8619Wa6ne4/j1gudN/S5mz59esOy224js4VEJ+uEOLNO0SmxZQDQSYhVB6pzzw3PCnoxLpprZ5v0x99x6DMMtMwY7IS48laO6W9V65Btz064t1bxG+MAAAAAAAAAAAAAgK7GF+MAAAAAAAAAAAAAgK6WjlLXiFH9lXoXJ6xcvLVGMWr8rcY+rlq1qihrpG45In316tVF2UWAaiylizXWKEuNGdV71nprnKaWNcZz4sSJDV/X2M+XvOQlRXnfffctyhqH7GJYXWS4KscgaHyncjG/GsWs9XD3k6Hv1bZz8bHaH9p/Lgpf20LvxcVzu6jkcltpbLOLYnXRyS7SW+ut53fRsNqf2i56rfXr1xdljVjXZ0KP0fvUemZi5dyWCuXj9Fx6nzrOXby5zgt6jItt1shfjQ/W+uj5NQpa42Z17Gg8sYvm1rnJRTy7uSWivg/1nrU8YcKEoqzPpkZqT5s2rShrvLYe77QjGtfFC+s409fdOqF9oe2px+sxGiev68fatWuLso4HfQa0HyPqx5Crt4sB12O0LfSZds+30te131/4whcW5X322aco67Pk1gYXq56Jw3Z1c3Osi6LW4/X8zcaevsc9965v9Jlz19DzuGvpPeszrc+963vXH3rOTHy6Hq9103bXcaB0TGt9li1bVnfcunXrdlrW9nVbxjhVY8K1HfU50PvXuU3ndreVhKuPRvDrvei6o3OOfn7VftW21nlG5x+3jUj52lo/PU7bRe9TI9C1rjoudI3Qz9c6h+o59d4GS3y6k/2sDOzu2IIAvbohKrGKdq0Tg7XdiD5Gq5o9K900pjphbdzV7bm7zIODEW2N3RVjv712p/bkN8YBAAAAAAAAAAAAAF2NL8YBAAAAAAAAAAAAAF0tHaWuXLyni+d2EeMa9ehiRSdNmlSUNeqxHIWu0ZQad6yxn3qMvq6xmRozrbG6GmPpois16thFMWsEqEZaahTu9OnToxEXV+0ieN17I3z8jYvGdRHlLi7ZxYO6KFk9Xq/l6qzXVS5WXevmIl+1rPUsX8tdW+unz4Lem8b56rhz8fQuGnby5MlFWaP3NUpXr6VbDWiktEas63OjscBuCwLXjuWxpf2QiQnXZ0djb3VLAo161Qh07We9H71nFyWsz6aeX+ugbbp8+fKi/OSTTxZl7Ve9Lx3v2r7lZ1PnS50jtazRvXoP2hZ6jJuPXCx0OyLBMs+fi+N1W1S4qGttG+07N6Z1LXBbb0TUxx/ruVx0vpZd9LVbM9yzrv2oz/3s2bOL8pw5cxqeR2mfan1cTKr2jRsPbi3QftKyq4PbVqJ8XGbudXH7+t5m81Wj49113XYgbn3OrNU6bnS+1dfdPbp1Sz9T6POnz41+Bomo/4yk64T7TOW2OnHrhxtrbr1wMeFuHdHPVzq36zFKn2m9L213t8WDXkvXYF1rdA3Wsq4X7rNPuR7adtr/rl10PtFjdL3Qe9B703HttoXphAjJdqkaGdbp9747RaCh/2XHU6c/F4108rPSX+3ZyffcyXb1OtGufiL6GLvCrl4n+mOcDsZnZVevu51wzwAAtAO/MQ4AAAAAAAAAAAAA6Gp8MQ4AAAAAAAAAAAAA6GrpKHWNa1QaGepicZVGRbo4V42idMpxMRrjqfGVGvupUZmZKHUXp6n11rhKjbzVskZRaqSnRkPr69rW2l56X8pFIzeL1MlE4+oxLurcxeS6qFqtq76uEcRKozv1vS4yVvtJ66D3pRGgWnbXLXMRsKocj70zek6tk45rbWsdIxqvrDGpek439jUqWvtYY6M1/lbro/feLJrYbZOgca36LGi8q9JnZNq0aUVZn0Gtq96DPst6ny6qV+ugba33qVs7rFixoihrG+l5XJR6eQxp7K2WXSy0vl+fC51H9Xj3nGr92hGPpdd084qWXYywi43W1/W+NRLYjVEdA9oX5Sh1HTduuw5X1uc4E6Wuz672u44h3VpEnwcXre/mIdd2rr3cebTPMscod60ybTs9zsVy6/HumXHndOtiJjbarYuqlZg7t9a4qHLXx7pe6DjTz0ER9c+FrhP6HOgx+n6dAzNbl7h703rrGNdnXJ8b/aylx+tzo/esdXDbLmibuudY6+DWC11316xZ0/D8er8R9X1Y3j6o0fUy64WOTV0jtO3cZ1AXeZ/57N+tWl0rB2NcJ7AzAxX93B916ATddC+7o129TvRXPYB26oR1whmMz8pgrDMAAJ2A3xgHAAAAAAAAAAAAAHQ1vhgHAAAAAAAAAAAAAHS1PkWpu6hSjY100Y3KRVprJI6LAy3HxWRitjWSVqOYlUZxa9yu1k/PqVGUmehijat0Mbpaf61PJibcRamXY4Zce7v4dD3eRRs72hZadhGw+rprU71PN770da2ztp27LxcDHVHfDxoh6p4Lfd2NTdcfGoFejrpt9F733Ol1NQJ2ypQpDa9b9dnU17V9IurbSMsa+6pR6tp2Gsnr7kHroefX1/X50rL2jXJRwNq+ep4ZM2YUZR1fei/aRlr/8vjVdtHr6Xm1jV00upbdfSptL/dMVeHu3UV3ax3dNhsuel3PqXOsuycXq67jsPxn7plwWw247TfcOHbzpI4HjYfW97o1Q9vXtZ2bJx23lYS+rm1S9fzlsefmbm1rfd1tLZIZX5mtMbR9M1vDuKh299nGrW1a1vGndXbzlovAdvH9EfVx5RpF7trdfT5xMfluXdDjta463vU5cFvv6Ov6WcvNA3q8nt/1meunzBZBuo1Idp522764zxrKxda7eSnz+ao/oit3R0RfAh7PB8BzADTD8wEAAFrBb4wDAAAAAAAAAAAAALoaX4wDAAAAAAAAAAAAALpaOkrdxVi76FGNX3Rxq46LtHZ1aHZtjZl0sbp6XuUiad21MjGWeoxG/rr3uhjPqsrv1eu5qFNXDxe5re3o2t3FPruYYhc3nqlzhhsT7YxlcpG5ysXQ6rhzUaral+550XvTyFwXDatcDK+LWC0/K3pveg8uUlrPq7G9OnbcVgVKj9FnzdXbxWtX3UbBcVsqlNvdRZBrndxWCq3IxOdW4ebVTKx7VdoGmbhj96yXn0+Nms6Md40Qr7pmuLq6MZfZxqIVWgcXn+5iqV1MttuiotnYy6wZLn7b1cmdP8ONHfccurZzz0FmHXLrdybC3J3HrU0RuflNuTZ19+Pq7eZ8XcPc9jEqM59l1s5MnV0fu2fXjcsIP3aU67fMXFSVe2b7Y04HAAAAAAAA+gu/MQ4AAAAAAAAAAAAA6Gp8MQ4AAAAAAAAAAAAA6GrpKPVMLKeLnHSx6lXjw5vVwUVOuhhzF3/r4ln1dRdL6SLg9boaoanX1TZyseIuSrsvMZkurjUTS+3ofbpz6j1oxLZrO6Xv3bJlS8PrOi4yXSOtnXL7ZuLHXbSqaxd3nlYi9t14Ufpe7Y+MzL03o9fbtGlTwzq5e9NY8ar1c1s7aL0z4z0TwezmIlV+Xce2e3bcPJqJ/XXR+1Ujpfuq6jrhnp/Mc6jcdhDNtsNoZRzo+HbXdmOiamy7m29c3VybOq6t3Tzk+sPNw65uEbl4cHcPbo2pGv2cWZ+Ua5fM8+mi6l393ZqS+VyQ3TLBHZcZO5loeFdvN37d8+Tqljm+6hzi5iK3ZUOmDZvNwa7tXHtltnKoug1HO7bYAAAAAAAAAAYaP+UCAAAAAAAAAAAAAHQ1vhgHAAAAAAAAAAAAAHS1dJR6JnrVRYBWjXp058y8Xr6Gixx1x2ci2V28uYs63WuvvRpe191DJjLZ1T8T897sz1wkaKbt3DldO2b6KRM962Qif12UtEbwZqPBlYsxd+2odc1ElFftj77E7TfiIv9VNp5V66TR6HoN3XrAzSnu2pl5qmo0s8rE/Lrzax+Xj3Hx6Zm6ZmLVM23UDlWjnFsZo64vMmO0LxHyro9d2cWqK+07rbc+A3rOzBqr3LzqzqkyEcpV48mzXB+6OdPV1fVZ5jnJrIVu3W5lnqj6fGYi71W71oVmMm3tZLa9cOMgc/+q6mdWtx1DZt1RVT8Tl2XmH+Xmf1fvVtZCAAAAAAAAoBPxG+MAAAAAAAAAAAAAgK7GF+MAAAAAAAAAAAAAgK7Wpyj1TFRpJgJdyxpDmomuLMc7uijLqvGurcRMZqJRlcZ4ZyJs3f27WNFmccGtxGZWPd5Fprv2cv2n7eXus2rEuIt2d69nufHfSjS8cs9I5jnoj9jTViO5M7HFmWu0GpG9M32JRq9yngjfFpmY3ar37LaR6Mv2AX2pS+Y6mdjyqmuGG2NVo577IhPT7I7RdVLnQ1X1fjLrdiZuvBXNxkrVrT7cOlF1u46q0detbBmTib9XVbc5qbqtQdmuiFxvh1Y+v7ho9HatzarqNgjlurpz9eWz886497YaAQ8AAAAAAAAMFH5jHAAAAAAAAAAAAADQ1fhiHAAAAAAAAAAAAADQ1dJR6qqVmF0X3evOn41rdJGpGZloeK2TRrVm4lb1vS4+fq+99mpYzsReVr3fsnbF4Sq9TzdeMpHZem/Dhg3b6XszUaJVy83GXdXo6ky0atU4+IyqUd/9JRMTnolOzshG1LZDf7Wp3nO7+rDqvNvu67TyzGSi3128tdJ21fm2fLybW90c5ea9zBYSmdfdefQeMnNJK/ojPj3TZxF+7dV71mPcWlp1js2s81W3IsiMTRdjndnapqrs9jT9zUWau/Zq1zYcrg6tqDqeWlV1vaw6djKfrwAAAAAAAIBOx2+MAwAAAAAAAAAAAAC6Gl+MAwAAAAAAAAAAAAC6WjpKPROL62I/q3LR2M1k4oE1htZFbrrXNZ5VuWjXTJRqpm56/qpxle3qj+x5MzH5josm1ihcfb2V+8mMlV0RE1o1qtYd486TGe+qlft0Y7n8ZyoT+1o1DreVe2hlzO4Krm/dMc6uitLvjxhhNx5a6QutT7ldXYx55v06dzla76rx224edvOk64+BisnOvN6M2z7Fxcpn+i9TP3d8f8VjN1I1Ajszv5aPycw37Vob3VYayt1DJj69P9Y8lYnF39VaiVLPjOuBGvsAAAAAAABAq/iNcQAAAAAAAAAAAABAV+OLcQAAAAAAAAAAAABAV0tHqauqkdmZSEsXearxslouX7ddcbB6HheFq3XVsovizkS1ZiLcq8Z7N4tSb1cstRsLmVjgzD27WGAXAVo1wj7TH1mZOFXX7i6qNqPqdgGtxMq6Y5rVv+q9ZbY26I9Y6E6LnS5fT9uianRvf20HkFU1ajfzzLh52LVTO9sgEzPtjnfvzcxLmfNUjVLP6I9tDKqukeV6uD5vV8S+qhqfnrluZtxktnxpl3J92tXnmSjuVu6nP7ZX6A+tbJeSfY+b+zJR+opodAAAAAAAAHQzfmMcAAAAAAAAAAAAANDV+GIcAAAAAAAAAAAAANDV+GIcAAAAAAAAAAAAANDV+rTHuJPZ/zSzF6zbG9Htx9pq/arub6n1y+zvmNmvcdiwYUVZ9zZ37ej2D8/sf9qM2zO0lf2nW9mv2bV1Zt9SV3bnd/u5lvdedWMvs2es2/+36t6omf1Z3bXceVRm7DTbw76q/tgD3T2P/bHXq+v7voyVzNzWH3sMDzS3NlTdi9mtE32ZD6s+o5m1Tsuufm5Pa72urhPuuqo/9gnPyMzVzbQyv2XqlFkzMutqZpxWldljvF39Wm7nzDyc2cO+lXnYydx/1Xq682Rer/rMueObzVF9ec/O6gEAAAAAAADsjrrv2xUAAAAAAAAAAAAAAARfjAMAAAAAAAAAAAAAulo6Sr1q/LCLdt1zzz0bvu6iTd0xGiMb0XpkbiPuflyEpt6b3kMmGlnf666Via7ORLs3k7leph6Z2PtMrLhrx6pR0lWjRLU/yu+teq5MhH8rUaeZaNiq568a25qNRa66nUHVZ7nquHDjtGoscuY5aFUmDriTVN2uwsWhZ2LC9fXt27c3fN1FY/dlWw4nMw7cuuLWQHd+10ZVn/WqkdNVZZ7t7FqViRZ312hlq49MJHa75nN3/nZtveE0O09fPku04zyZNs2M2Va2c3H1yWyp41SNWO+LdvUZAAAAAAAA0G34jXEAAAAAAAAAAAAAQFfji3EAAAAAAAAAAAAAQFdLR6lrVKuLoXXxnlWjcDX2sS9RxC4y1x3jIl2rxo+6SM+q0ZruPLs6PjkTXeperxr7XrUOVaNB3XjMHN+uWNxm18i8XvU8buxkxlqnxHZnxr/WtWrUe2ZctGsstLMd2xWf3Mr5q5wjM55cHHEmTtn1nY4HV87eaytx1G6c6Tkz95CJ1m6l33flmHHtkI30rnrtqv3XymeBdkViZ+LTW7lWXyK2M3Hi/b1mVO1v9wxl3uuumxmLVfum3B/9vZ1Bs2u3+/wAAAAAAABAp+CnWQAAAAAAAAAAAACArsYX4wAAAAAAAAAAAACArpaOUq8aYduuyOFslLiL9KwauanR8E4rEeAZWoddEWPtoj87JTa6V9WoTx2bVWPed4X+qEem3Qfy/jNx2ZntD6pqVwx25lnJzCdV55xdod1joer5qs49LirZld0Y6EsMcCtjtJV2aVcdWpFZX6veY9WtR/pyXqfqc99KRHd/yNShlZjsdry/rzJR8u4zoqtzu9rLjZvMdgdZbv7KzGv9rV2fFQEAAAAAAIBdjd8YBwAAAAAAAAAAAAB0Nb4YBwAAAAAAAAAAAAB0tXSUeitaiRbOvF7mIppdPGY2rr3KMf3xXqVtoZHhrn3LkfdVIz5dhLTjoj6rRiSrzHUzsddat7322qsou/HVLFa1lchgvZ6ex21P4NolE/s6UDG/zfRH/Gp/x8q6uUXL3RCf7sbgrpJ5/vSY7du37/S97jzZe23l+WtFK2O6lbq5qOSqUdFV14tsnfry/kaqrm1u3s6uGVWu5T6buHbPRGxnx1O7YvKrcu2SWc9d3Vzb9fezW/XzSDOdHJ/eiZ8vAAAAAAAAAIefZgEAAAAAAAAAAAAAuhpfjAMAAAAAAAAAAAAAulo6Sr1q5GTVKFyNJ3WRkc2i1DXWcdiwYQ1fd3HHVaPU3XWrRsarViI9W41l3nPP/x0GWj+NGM5EuqpMvGkmFreV/nDndzGmmfFR1kqkqWuXTH9mxmwmMtZFo7rn11232ZjIRPK6seZiizuNi8ztxDq7dm93vas+G5k50EWjZ9YSlYlrLqu6pjlVnzPVyjrRSt2qbrdRNa662bXclgVOu+KxW4nrzryemeerrp1V6+DWv1a5taFq37j1PPPZIRNX3h/R/E7V+ncKratbLwAAAAAAAIDBhN8YBwAAAAAAAAAAAAB0Nb4YBwAAAAAAAAAAAAB0tX6LUs9EfbpY3O3bt+/0vX0xUDGV2Tj4nXExt5njy7Gt2j9V29tF5maitTW2vapMHGrV2NZWYl4jqsfYaxSpq0dGu+L/3Tmrxqe785SvVzXC2vVt5r1Oq/NIo/O4c7o4Xx0H5TFUNcLaqRp/3c4o5YjW2jkz/rTdWplXm7V35lxV5+IMd/9uzVStxI275y0Tse62ZcjUrVmkd3/MjZn+yMT298d2Acq1adUI9L7E9Gf6U2Xi09s192Yi1l0bZe7Fbe3RikzfN6ub2+olI7PmZ9Zmtw0HAAAAAAAAMJjwG+MAAAAAAAAAAAAAgK7GF+MAAAAAAAAAAAAAgK7W1ij1TNRnK/HpzWImXayji9itGofq4iTdMcrdm4sYrRq3XTUWt/weV28X11k1ujUTuemiejMRyW6sZY7PxL/3JV65FVXjmzOxqi7C3o2dzLOSjXN146VqdGsmnjmz3UAr0b5urGXaoupWCOXjWolVV/o8ZiKJ+yrTJpnrZOaDds3h5fNUjYSuGiHu6PmfffbZndahajS4u1YrUe1Vt0lwyuvFXnvtVem8rUSduzGbiQlv11YEVc/Tri1Dytetem+ZZ6WV+P+q46vq6yqzjUBG1c9sZZk1ppU2rVoHt9a2a20CAAAAAAAAdgV+YxwAAAAAAAAAAAAA0NX4YhwAAAAAAAAAAAAA0NXSUeouDrzuZBLX3K5oRT2PRqyWYyJd3GUrsaouNrJqrGimLVwspd5z1QjoZnGd7YoDz8TZZmJD3X1WjQ7OxDfrOd3xGt/bLGLWxcR3WrSoPr/uOepL1HRG1bGg3HNXtX2rPjtVn992RXlH5KJxW4kD1jHvxkJm+4Mq13fcs1T1vVVj9t0c3mz+yMSnZ/rIrVVufLitSFqJwa+6hULmvVXXOadZ3zf7DNCr6hxTtb0yY9P1WdV46125jvQl3jszZjPx9JlxnVl33fGqnWtbX+3Ka5Wv5/qslTWsXbHtAAAAAAAAwK7AT7MAAAAAAAAAAAAAAF2NL8YBAAAAAAAAAAAAAF0tHaVeNVrXxWS6uEY9fyYOu9n1WpGJ5K16HhcR7OItNZLetYtGY7vY0lZi5Mt1cq9n7sEd/+yzzxblbdu2NTzejTsX7Z+J83fnz0ZdV423rRrLXfVarT47VfQl2jcTydyuGGZ3fCZi19UzU/9MrHM2jtmdy92/e0bcWHDHtzpflLXynGRk+nQw0ftxc4aLTHfzWGYbg6rx6W58Vo1rzmzpUH6PzvuuTm58Z8aIu7dMNHrms0N/b+mQmYeyz0274rGrzsOq6pycqUPVY1wfZJ6tqnN5+TytjFl3vU6O8wcAAAAAAAB2BX5jHAAAAAAAAAAAAADQ1fhiHAAAAAAAAAAAAADQ1dJR6sOGDSvKVWPS2xVzq9HAzSKj99prr6Ls4mmrxphWjah258/EjbvXtQ7udRfd3IyLg60aOa7HaB8ojU9/5plnirLeg55n9OjRDa+l71XadlrOxPwqbbtmfd/KGHFRwqpqjKmLEXb33ErErGvf7PurRulmntlMnLGLw20lht5FBGfnLJV57tzxrk4ZfalrM5nxkenTVtYPN2dmIr37Uo+qkeOZ87tnOhOlrvef2XIj0++ZKHE3hl2ddayUaXy6zvuuHiNGjGj4emZrgcw83MpWBJn4bce1dStx7s3Ge9VrZN6bvXYjVcdmK+tFZiuAVrabyEayu+e06pzfSpS605fPmgAAAAAAAEAn4DfGAQAAAAAAAAAAAABdjS/GAQAAAAAAAAAAAABdLR2lrvGhLjbRxT5muKhSd85yHTJxs67eVWPVq8rcWybO1b1XuSjRcv2rxqFm4p01Pn348OEN66RR6vq6RuS6GHYXEeyOybS1Rvi6evZFJkrfycTQVo1YrxqfnjlPX2SihF3MbFWZmNyq58/E2SoXT94smthtpaBaiU/PzIOttHsvt2ZkrtNKzHTm/vSYTFx99hoqExvdrjhtN2dUjZ92r2fGVaY+bu5163dEfZS6i33PPIvt2orBtYWrZ0bV9aJqtLl7b7Px167I7b5cu5ebb/sjurtdz2hVzebDzDjKROyrVtfwRtqxXgAAAAAAAAC7Cr8xDgAAAAAAAAAAAADoanwxDgAAAAAAAAAAAADoakNqZCACAAAAAAAAAAAAALoYvzEOAAAAAAAAAAAAAOhqfDEOAAAAAAAAAAAAAOhqfDEOAAAAAAAAAAAAAOhqfDEOAAAAAAAAAAAAAOhqfDEOAAAAAAAAAAAAAOhqfDEOAAAAAAAAAAAAAOhqfDEOAAAAAAAAAAAAAOhqfDEOAAAAAAAAAAAAAOhqfDEOAAAAAAAAAAAAAOhq/z938NvWfdXIP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724"/>
            <a:ext cx="9144000" cy="12498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76146"/>
            <a:ext cx="9144000" cy="1778255"/>
          </a:xfrm>
          <a:prstGeom prst="rect">
            <a:avLst/>
          </a:prstGeom>
        </p:spPr>
      </p:pic>
    </p:spTree>
    <p:extLst>
      <p:ext uri="{BB962C8B-B14F-4D97-AF65-F5344CB8AC3E}">
        <p14:creationId xmlns:p14="http://schemas.microsoft.com/office/powerpoint/2010/main" val="3171224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3" name="AutoShape 2" descr="data:image/png;base64,iVBORw0KGgoAAAANSUhEUgAAB8YAAAEQCAYAAADCsB5YAAAAOnRFWHRTb2Z0d2FyZQBNYXRwbG90bGliIHZlcnNpb24zLjEwLjAsIGh0dHBzOi8vbWF0cGxvdGxpYi5vcmcvlHJYcgAAAAlwSFlzAAAPYQAAD2EBqD+naQAAnnBJREFUeJzt3Xu0XVV9/v9PCOR6cr+ThATDTVBhiKCVO6KoeCkWQWoLQUGsoFhbUOzPigpWqFUYtFLUFquAWih+URGFr9Ly9VIv9YICAgkhkJAruZArIbB/fzjO6rNX9rPzWWfvk7PPzvs1BmNMdtZea64555pz5+ycZw6p1Wq1AAAAAAAAAAAAAACgS+0x0BUAAAAAAAAAAAAAAKA/8cU4AAAAAAAAAAAAAKCr8cU4AAAAAAAAAAAAAKCr8cU4AAAAAAAAAAAAAKCr8cU4AAAAAAAAAAAAAKCr8cU4AAAAAAAAAAAAAKCr8cU4AAAAAAAAAAAAAKCr8cU4AAAAAAAAAAAAAKCr8cU4AAAAAAAAAAAAAKCr8cU4dkv/+Z//GUOGDIlbb711oKvSNr339J//+Z/Fa/Pnz4+5c+cOWJ0AoJt96UtfiiFDhsRjjz020FVp6rLLLoshQ4YMdDUAoOMNGTIkLrvssgG7/ty5c2P+/PkDdn3+7gAAu5fB8vcZAOgmQ4YMiQsvvLAt5+LnPUDf8MU4+t2iRYviwgsvjAMOOCBGjRoVo0aNioMPPjguuOCCuO+++wa6eh3hc5/7XAwZMiRe/vKXD3RVAGCXYG1ozdy5c2PIkCHFfyNGjIj9998/Lr744lizZs1AVw8AOkbvD/31v6lTp8YJJ5wQd95550BXDwDQjxYuXBjnn39+vOAFL4gRI0bE2LFj46ijjoprrrkmtmzZMtDVa9n8+fN3WOP07wcAgF3rt7/9bZx22mkxZ86cGDFiRMycOTNe/epXx7XXXjvQVdvBzTffHFdfffVAVwMYEHsOdAXQ3b797W/HGWecEXvuuWe8/e1vj0MPPTT22GOP+P3vfx+33XZbXHfddbFo0aKYM2fOQFd1QN10000xd+7c+NnPfhYLFiyI/fbbry3n/cIXvhDPP/98W84FAO3SLWvDn//5n8fb3va2GD58+IBc/7DDDou/+qu/ioiIrVu3xv/8z//E1VdfHf/1X/8VP/vZzwakTgDQqT7+8Y/HvvvuG7VaLVasWBFf+tKX4vWvf31861vfije84Q0REbFly5bYc8+B+yvyQw89FHvsMXD/dp2/OwDoJnfccUe89a1vjeHDh8dZZ50VL3rRi2Lbtm3xwx/+MC6++OK4//774/Of//xAV7Nlw4cPjy9+8Ys7vD506NABqA0A7L5+/OMfxwknnBD77LNPnHfeeTF9+vR44okn4r//+7/jmmuuife+970DXcU6N998c/zud7+L97///QNdFWCX44tx9JuFCxfG2972tpgzZ058//vfjxkzZtT9+ZVXXhmf+9znBvSHP/1t06ZNMXr06KbHLFq0KH784x/HbbfdFueff37cdNNN8dGPfrQt199rr73ach4AaJduWhuGDh06oD9wmjlzZvzZn/1Z8f/nnntu9PT0xKc//el45JFHYv/99++X62bWNgDoNK973eviZS97WfH/73znO2PatGnx1a9+tfhifCB+u65Wq8XWrVtj5MiRA/YPrXrxdwcA3WLRokXF3zl+8IMf1P2d44ILLogFCxbEHXfcMYA1bJ8999yz7u8EAICBccUVV8S4cePi5z//eYwfP77uz1auXDkwlQLQUOf/1BmD1lVXXRWbNm2KG264YYcvPiL+8OH9fe97X8yePbt47b777ov58+cXMVfTp0+Pd7zjHfHUU0/Vvbd3/4yHH344/uzP/izGjRsXU6ZMiY985CNRq9XiiSeeiDe/+c0xduzYmD59evzDP/xDwzo+99xz8eEPfzimT58eo0ePjje96U3xxBNP1B3z//7f/4u3vvWtsc8++8Tw4cNj9uzZ8Zd/+Zc7xG7Nnz8/enp6YuHChfH6178+xowZE29/+9t32k433XRTTJgwIU455ZQ47bTT4qabbmp43Ne+9rU4/PDDY8yYMTF27Nh48YtfHNdcc03Tc7NPIIBO059rg5vzGu25dPfdd8fRRx8d48ePj56enjjwwAPjwx/+cN0x1157bRxyyCExatSomDBhQrzsZS+Lm2++ufjzRnvy3X777XHKKafE3nvvHcOHD4958+bFJz7xiXjuuefqzn388cfHi170onjggQfihBNOiFGjRsXMmTPjqquu2mkbNjN9+vSIiKa/8fjYY4/FkCFD4ktf+tIOf1beX7e37R544IH40z/905gwYUIcffTRLdURADrB+PHjY+TIkXXzpZsDFyxYEPPnz4/x48fHuHHj4pxzzonNmzfXne+GG26IE088MaZOnRrDhw+Pgw8+OK677rodrjt37tx4wxveEN/73vfiZS97WYwcOTKuv/764s90j/Fnn302Pvaxj8X+++8fI0aMiEmTJsXRRx8dd999d3FMdo3csGFDvP/974+5c+fG8OHDY+rUqfHqV786fvnLXxbH8HcHAN3iqquuio0bN8a//Mu/NPw7x3777RcXXXRR8f9V5/Af/vCHceSRR8aIESPiBS94QXz5y1+uO6737wk/+tGP4gMf+EBMmTIlRo8eHaeeemqsWrWqOO7ss8+OyZMnx7PPPrvDtV7zmtfEgQce2Eoz1Ln//vvjxBNPjJEjR8asWbPi8ssvb5gS8vzzz8dll10We++9d4waNSpOOOGEeOCBB3ZYoyIi1q1bF+9///tj9uzZMXz48Nhvv/3iyiuv3OG8ffl5FgAMNgsXLoxDDjlkhy/FIyKmTp3a9L2XX3557LHHHnWR63feeWccc8wxMXr06BgzZkyccsopcf/996fqcuONN8bhhx8eI0eOjIkTJ8bb3va2uu88jj/++Ljjjjti8eLFxRYc+veAlStXFv+QeMSIEXHooYfGv/3bv9Vdo/dnS5/+9Kfj85//fMybNy+GDx8eRxxxRPz85z9P1RMYKPzGOPrNt7/97dhvv/0q7Zt99913x6OPPhrnnHNOTJ8+vYi2uv/+++O///u/d/hi44wzzogXvvCF8alPfSruuOOOuPzyy2PixIlx/fXXx4knnhhXXnll3HTTTfHXf/3XccQRR8Sxxx5b9/4rrrgihgwZEh/84Adj5cqVcfXVV8dJJ50Uv/71r2PkyJEREXHLLbfE5s2b4y/+4i9i0qRJ8bOf/SyuvfbaWLJkSdxyyy1159u+fXucfPLJcfTRR8enP/3pGDVq1E7v+aabboq3vOUtMWzYsDjzzDPjuuuui5///OdxxBFH1LXLmWeeGa961aviyiuvjIiIBx98MH70ox/V/WUOADrdrlgbdub++++PN7zhDfGSl7wkPv7xj8fw4cNjwYIF8aMf/ag45gtf+EK8733vi9NOOy0uuuii2Lp1a9x3333x05/+NP70T//UnvtLX/pS9PT0xAc+8IHo6emJH/zgB/G3f/u38fTTT8ff//3f1x27du3aeO1rXxtvectb4vTTT49bb701PvjBD8aLX/zieN3rXrfT+3j22Wdj9erVEfGHKPVf/epX8ZnPfCaOPfbY2HfffSu1yc689a1vjf333z8++clPRq1Wa+u5AWBXWL9+faxevTpqtVqsXLkyrr322ti4cWPqt+xOP/302HfffePv/u7v4pe//GV88YtfjKlTpxafyyMirrvuujjkkEPiTW96U+y5557xrW99K97znvfE888/HxdccEHd+R566KE488wz4/zzz4/zzjvPfvFx2WWXxd/93d/FueeeG0ceeWQ8/fTT8Ytf/CJ++ctfxqtf/eqIyK+R7373u+PWW2+NCy+8MA4++OB46qmn4oc//GE8+OCD8dKXvrSvzQoAHelb3/pWvOAFL4hXvvKVqeOrzOELFiyI0047Ld75znfG2WefHf/6r/8a8+fPj8MPPzwOOeSQumPf+973xoQJE+KjH/1oPPbYY3H11VfHhRdeGF//+tcj4g9bM335y1+O733ve0V6SUTE8uXL4wc/+EE6TbD37wRq2LBhMXbs2OJ8J5xwQmzfvj0+9KEPxejRo+Pzn/988XMvdemll8ZVV10Vb3zjG+Pkk0+O3/zmN3HyySfH1q1b647bvHlzHHfccbF06dI4//zzY5999okf//jHcemll8ayZcuKfWv5eRaA3cWcOXPiJz/5Sfzud7+LF73oRen3/X//3/8Xn/zkJ+P666+P8847LyIivvKVr8TZZ58dJ598clx55ZWxefPmuO666+Loo4+OX/3qV03/MesVV1wRH/nIR+L000+Pc889N1atWhXXXnttHHvssfGrX/0qxo8fH3/zN38T69evjyVLlsRnP/vZiIjo6emJiD9sL3X88cfHggUL4sILL4x99903brnllpg/f36sW7duh7n75ptvjg0bNsT5558fQ4YMiauuuire8pa3xKOPPkoiFTpXDegH69evr0VE7Y//+I93+LO1a9fWVq1aVfy3efPm4s+03OurX/1qLSJq9957b/HaRz/60VpE1N71rncVr23fvr02a9as2pAhQ2qf+tSn6q43cuTI2tlnn128ds8999QiojZz5sza008/Xbz+7//+77WIqF1zzTVN6/R3f/d3tSFDhtQWL15cvHb22WfXIqL2oQ99qFnT1PnFL35Ri4ja3XffXavVarXnn3++NmvWrNpFF11Ud9xFF11UGzt2bG379u32XL33dM8999TVac6cOen6AEB/6u+1wc15vWtGr89+9rO1iKitWrXK1vXNb35z7ZBDDml6PzfccEMtImqLFi1qWtfzzz+/NmrUqNrWrVuL14477rhaRNS+/OUvF68988wztenTp9f+5E/+pOl1a7Vabc6cObWI2OG/o446qrZ69eq6Y8v3v2jRolpE1G644YYdzhsRtY9+9KM7vPfMM8/caZ0AoBP1ztXl/4YPH1770pe+VHesmwPf8Y531B136qmn1iZNmlT3WqP5/+STT6694AUvqHutd/7+7ne/u8Pxc+bMqfs7y6GHHlo75ZRTmt5fdo0cN25c7YILLmh6Lv7uAKAb9P6d481vfnP6PVXncJ1fV65cWRs+fHjtr/7qr4rXeteek046qfb8888Xr//lX/5lbejQobV169bVarVa7bnnnqvNmjWrdsYZZ9Rd5zOf+UxtyJAhtUcffbRpvXt/DtXov5NPPrk47v3vf38tImo//elP6+o9bty4ur/PLF++vLbnnnvu8Pe1yy67rBYRdWvUJz7xidro0aNrDz/8cN2xH/rQh2pDhw6tPf7447VaLffzLADoBnfddVdt6NChtaFDh9b+6I/+qHbJJZfUvve979W2bdtWd1xEFJ/L/+qv/qq2xx571P29ZMOGDbXx48fXzjvvvLr3LV++vDZu3Li618s/73nsscdqQ4cOrV1xxRV17/3tb39b23PPPeteP+WUUxp+9r/66qtrEVG78cYbi9e2bdtW+6M/+qNaT09P8V1K78+WJk2aVFuzZk1x7O23316LiNq3vvWtnbYZMFCIUke/ePrppyPif/+lkTr++ONjypQpxX//9E//VPyZ/mvVrVu3xurVq+MVr3hFRERdzF+vc889tygPHTo0Xvayl0WtVot3vvOdxevjx4+PAw88MB599NEd3n/WWWfFmDFjiv8/7bTTYsaMGfGd73ynYZ02bdoUq1evjle+8pVRq9XiV7/61Q7n/Iu/+IsdXnNuuummmDZtWpxwwgkR8Yf4xjPOOCO+9rWv1cXujh8/PjZt2lQXmwgAg82uWht2pjfW6vbbb28YH9h7zJIlSyrHP2ldN2zYEKtXr45jjjkmNm/eHL///e/rju3p6an7TcVhw4bFkUce2XC9auTlL3953H333XH33XfHt7/97bjiiivi/vvvjze96U07bPfRqne/+91tPR8A7Gr/9E//VMyZN954Y5xwwglx7rnnxm233bbT95bnwGOOOSaeeuqpYl2LqJ//e387/bjjjotHH3001q9fX/f+fffdN04++eSdXnf8+PFx//33xyOPPGKPya6R48ePj5/+9Kfx5JNP7vS6ADCY9c7N+rOenakyhx988MFxzDHHFP8/ZcoU+zOnd73rXXXpVsccc0w899xzsXjx4oiI2GOPPeLtb397fPOb34wNGzYUx910003xyle+MpUCNWLEiGJ90/8+9alPFcd85zvfiVe84hVx5JFH1tW7vP3f97///di+fXu85z3vqXv9ve997w7XveWWW+KYY46JCRMmxOrVq4v/TjrppHjuuefi3nvvjQh+ngVg9/HqV786fvKTn8Sb3vSm+M1vfhNXXXVVnHzyyTFz5sz45je/WXdsrVaLCy+8MK655pq48cYb4+yzzy7+7O67745169bFmWeeWTe/Dh06NF7+8pfHPffcY+tw2223xfPPPx+nn3563XunT58e+++/f9P39vrOd74T06dPjzPPPLN4ba+99or3ve99sXHjxviv//qvuuPPOOOMmDBhQvH/vWtk9mdbwEDgi3H0i96/gGzcuHGHP7v++uuLH0iVrVmzJi666KKYNm1ajBw5MqZMmVL8RaD8l5GIiH322afu/8eNGxcjRoyIyZMn7/D62rVrd3j//vvvX/f/Q4YMif32269uv9jHH3885s+fHxMnToyenp6YMmVKHHfccQ3rtOeee8asWbN2uE4jzz33XHzta1+LE044IRYtWhQLFiyIBQsWxMtf/vJYsWJFfP/73y+Ofc973hMHHHBAvO51r4tZs2bFO97xjvjud7+bug4AdIpdtTbszBlnnBFHHXVUnHvuuTFt2rR429veFv/+7/9e9yX5Bz/4wejp6Ykjjzwy9t9//7jgggvqotad+++/P0499dQYN25cjB07NqZMmVJ8+V2u66xZs3aIgZ8wYULD9aqRyZMnx0knnRQnnXRSnHLKKfHhD384vvjFL8aPf/zj+OIXv5g6R1a7o9kBYFc78sgjiznz7W9/e9xxxx1x8MEHx4UXXhjbtm1r+t7y3zl6f/Cj8/WPfvSjOOmkk2L06NExfvz4mDJlSnz4wx+OiB3n/+yc+vGPfzzWrVsXBxxwQLz4xS+Oiy++OO677766Y7Jr5FVXXRW/+93vYvbs2XHkkUfGZZddxg+rAHSl3vhw/aJ5Z6rM4eU1IcJ/hs+sH2eddVZs2bIlvvGNb0TEH7bb+J//+Z/48z//81Tdhw4dWqxv+t9hhx1WHLN48eIdfv4VETts5dH7hf1+++1X9/rEiRPrvvSIiHjkkUfiu9/9bt0/bp4yZUqcdNJJEfGH/Wkj+HkWgN3LEUccEbfddlusXbs2fvazn8Wll14aGzZsiNNOOy0eeOCB4rgvf/nL8U//9E9x7bXX1n0BHRHFP4o98cQTd5hj77rrrmJ+beSRRx6JWq0W+++//w7vffDBB5u+t1fvmrHHHvVfHb7whS8s/lxl1jqg07DHOPrFuHHjYsaMGfG73/1uhz/r3VdWv3zudfrpp8ePf/zjuPjii+Owww6Lnp6eeP755+O1r31tw9/qGzp0aOq1iOjTnqjPPfdcvPrVr441a9bEBz/4wTjooINi9OjRsXTp0pg/f/4OdRo+fPgOi4bzgx/8IJYtWxZf+9rX4mtf+9oOf37TTTfFa17zmoiImDp1avz617+O733ve3HnnXfGnXfeGTfccEOcddZZ8W//9m+V7wsABkJ/rw1ur3FN4Ij4w2+E3HvvvXHPPffEHXfcEd/97nfj61//epx44olx1113xdChQ+OFL3xhPPTQQ/Htb387vvvd78Z//Md/xOc+97n427/92/jYxz7W8Drr1q2L4447LsaOHRsf//jHY968eTFixIj45S9/GR/84Ad3WDPauV71etWrXhUREffee2/D3+yIyLeTarT/IAAMZnvssUeccMIJcc0118Qjjzyyw76wamfz9cKFC+NVr3pVHHTQQfGZz3wmZs+eHcOGDYvvfOc78dnPfnaH+T87px577LGxcOHCuP322+Ouu+6KL37xi/HZz342/vmf/7lIzsqukaeffnocc8wx8Y1vfCPuuuuu+Pu///u48sor47bbbovXve51qfoAwGAwduzY2HvvvRv+naORqnN4lc/wmWMPPvjgOPzww+PGG2+Ms846K2688cYYNmxYnH766an6D5Tnn38+Xv3qV8cll1zS8M8POOCAiODnWQB2T8OGDYsjjjgijjjiiDjggAPinHPOiVtuuSU++tGPRkTEUUcdFb/+9a/jH//xH+P000+PiRMnFu/tXXe+8pWvxPTp03c49557+q/0nn/++RgyZEjceeedDdegRgmOreqPn20B/Y0vxtFvTjnllPjiF78YP/vZz+rimpy1a9fG97///fjYxz4Wf/u3f1u83iw6sFXlc9dqtViwYEG85CUviYiI3/72t/Hwww/Hv/3bv8VZZ51VHNeOCKibbroppk6dWhcX3Ou2226Lb3zjG/HP//zPxQ/Ohg0bFm984xvjjW98Yzz//PPxnve8J66//vr4yEc+ssO/5gWATtWfa8OECRNi3bp1O7xe/tesEX/4QuRVr3pVvOpVr4rPfOYz8clPfjL+5m/+Ju65557itxxGjx4dZ5xxRpxxxhmxbdu2eMtb3hJXXHFFXHrppTFixIgdzvmf//mf8dRTT8Vtt90Wxx57bPH6okWLdnqf7bJ9+/aIaPxb+b16//Vuua0atRMAdLPMnJnxrW99K5555pn45je/WfcbE5mowp2ZOHFinHPOOXHOOefExo0b49hjj43LLrsszj333Mp/f5oxY0a85z3vife85z2xcuXKeOlLXxpXXHEFX4wD6DpveMMb4vOf/3z85Cc/iT/6oz9qemx/zuFZZ511VnzgAx+IZcuWxc033xynnHLKDr+h3Yo5c+Y0XBseeuihHY6LiFiwYEFduslTTz21w2/+zZs3LzZu3Fj83akZfp4FYHf2spe9LCIili1bVry23377xVVXXRXHH398vPa1r43vf//7RcrivHnzIuIP/7AoM8eqefPmRa1Wi3333bf4B0qO+6WJOXPmxH333RfPP/983S8A9m4P2LtWAIMZUeroN5dcckmMGjUq3vGOd8SKFSt2+PPyvxrq/ddF5devvvrqfqvjl7/85bp4rVtvvTWWLVtW/HCoUZ1qtVpcc801LV13y5Ytcdttt8Ub3vCGOO2003b478ILL4wNGzYU+4889dRTde/fY489ii/vn3nmmZbqAgC7Un+uDfPmzYv169fXxcwuW7asiCXstWbNmh3e2xs12DunlufdYcOGxcEHHxy1Wi2effbZhvfWqK7btm2Lz33ucw2P7w/f+ta3IiLi0EMPtceMHTs2Jk+eXOz712tX1hMABtqzzz4bd911VwwbNqyIBeyrRvP/+vXr44YbbmjpvOW1qKenJ/bbb79ircqukc8999wOUcBTp06Nvffem79LAOhKl1xySYwePTrOPffchn/nWLhwYfFznf6aw6s488wzY8iQIXHRRRfFo48+WmzF1C6vf/3r47//+7/jZz/7WfHaqlWr4qabbqo77lWvelXsueeecd1119W9/o//+I87nPP000+Pn/zkJ/G9731vhz9bt25d8Y/P+HkWgN3FPffc0/C3pL/zne9ExI7bV7zkJS+J73znO/Hggw/GG9/4xtiyZUtERJx88skxduzY+OQnP9nw50+rVq2ydXjLW94SQ4cOjY997GM71KVWq9XNyaNHj264PeHrX//6WL58eXz9618vXtu+fXtce+210dPTU2wxCwxm/MY4+s3+++8fN998c5x55plx4IEHxtvf/vY49NBDo1arxaJFi+Lmm2+OPfbYo9iTe+zYsXHsscfGVVddFc8++2zMnDkz7rrrrn79TbuJEyfG0UcfHeecc06sWLEirr766thvv/3ivPPOi4iIgw46KObNmxd//dd/HUuXLo2xY8fGf/zHf7S8R8Y3v/nN2LBhQ7zpTW9q+OeveMUrYsqUKXHTTTfFGWecEeeee26sWbMmTjzxxJg1a1YsXrw4rr322jjssMNa/kEeAOxK/bk2vO1tb4sPfvCDceqpp8b73ve+2Lx5c1x33XVxwAEHxC9/+cviuI9//ONx7733ximnnBJz5syJlStXxuc+97mYNWtWHH300RER8ZrXvCamT58eRx11VEybNi0efPDB+Md//Mc45ZRTin/FW/bKV74yJkyYEGeffXa8733viyFDhsRXvvKVfouPWrp0abEn+7Zt2+I3v/lNXH/99TF58mQbo97r3HPPjU996lNx7rnnxste9rK499574+GHH+6XegJAJ7jzzjuL33JYuXJl3HzzzfHII4/Ehz70oWI/2r56zWteU/w23Pnnnx8bN26ML3zhCzF16tS63wyp6uCDD47jjz8+Dj/88Jg4cWL84he/iFtvvTUuvPDCiMivkRs2bIhZs2bFaaedFoceemj09PTE//2//zd+/vOfxz/8wz+0dO8A0InmzZsXN998c5xxxhnxwhe+MM4666x40YteFNu2bYsf//jHccstt8T8+fMjov/m8CqmTJkSr33ta+OWW26J8ePHxymnnJJ+7/bt24u/E5SdeuqpMXr06LjkkkviK1/5Srz2ta+Niy66KEaPHh2f//zni98K7DVt2rS46KKL4h/+4R/iTW96U7z2ta+N3/zmN3HnnXfG5MmT63678OKLL45vfvOb8YY3vCHmz58fhx9+eGzatCl++9vfxq233hqPPfZYTJ48mZ9nAdhtvPe9743NmzfHqaeeGgcddFCx5nz961+PuXPnxjnnnLPDe17xilfE7bffHq9//evjtNNOi//zf/5PjB07Nq677rr48z//83jpS18ab3vb22LKlCnx+OOPxx133BFHHXVUw3+wFPGH9e/yyy+PSy+9NB577LH44z/+4xgzZkwsWrQovvGNb8S73vWu+Ou//uuIiDj88MPj61//enzgAx+II444Inp6euKNb3xjvOtd74rrr78+5s+fH//zP/8Tc+fOjVtvvTV+9KMfxdVXX21/JgYMKjWgny1YsKD2F3/xF7X99tuvNmLEiNrIkSNrBx10UO3d73537de//nXdsUuWLKmdeuqptfHjx9fGjRtXe+tb31p78sknaxFR++hHP1oc99GPfrQWEbVVq1bVvf/ss8+ujR49eoc6HHfccbVDDjmk+P977rmnFhG1r371q7VLL720NnXq1NrIkSNrp5xySm3x4sV1733ggQdqJ510Uq2np6c2efLk2nnnnVf7zW9+U4uI2g033LDTazfyxje+sTZixIjapk2b7DHz58+v7bXXXrXVq1fXbr311tprXvOa2tSpU2vDhg2r7bPPPrXzzz+/tmzZsh3u6Z577qmr05w5c1J1AoBdqT/WhlqtVrvrrrtqL3rRi2rDhg2rHXjggbUbb7yxWDN6ff/736+9+c1vru299961YcOG1fbee+/amWeeWXv44YeLY66//vrascceW5s0aVJt+PDhtXnz5tUuvvji2vr164tjbrjhhlpE1BYtWlS89qMf/aj2ile8ojZy5Mja3nvvXbvkkktq3/ve93aYn8vrUq/svD1nzpxaRBT/7bHHHrWpU6fWzjzzzNqCBQvqji3ff61Wq23evLn2zne+szZu3LjamDFjaqeffnpt5cqV6fUWAAaL3rla/xsxYkTtsMMOq1133XW1559/vjg2Owc2mv+/+c1v1l7ykpfURowYUZs7d27tyiuvrP3rv/7rDsfNmTOndsoppzSs65w5c2pnn3128f+XX3557cgjj6yNHz++WCevuOKK2rZt24pjMmvkM888U7v44otrhx56aG3MmDG10aNH1w499NDa5z73ubrr83cHAN3m4Ycfrp133nm1uXPn1oYNG1YbM2ZM7aijjqpde+21ta1btxbHtTqHH3fccbXjjjuu+P/edeLnP/953XGNfm7T69///d9rEVF717velb6/s88+e4c1Tv/Tut9333214447rjZixIjazJkza5/4xCdq//Iv/7LDcdu3b6995CMfqU2fPr02cuTI2oknnlh78MEHa5MmTaq9+93vrrv+hg0bapdeemltv/32qw0bNqw2efLk2itf+crapz/96WKtyvw8CwC6wZ133ll7xzveUTvooINqPT09tWHDhtX222+/2nvf+97aihUriuMionbBBRfUvff222+v7bnnnrUzzjij9txzz9VqtT+sGSeffHJt3LhxtREjRtTmzZtXmz9/fu0Xv/hF8b5GP++p1Wq1//iP/6gdffTRtdGjR9dGjx5dO+igg2oXXHBB7aGHHiqO2bhxY+1P//RPa+PHj69FRN3fA1asWFE755xzapMnT64NGzas9uIXv7jue5BarVZbtGhRLSJqf//3f7/D9Rv9vA7oJENqtX76NSYAAAAAAAAAQFO33357/PEf/3Hce++9ccwxxwx0deqsW7cuJkyYEJdffnn8zd/8zUBXBwAAoCXsMQ4AAAAAAAAAA+QLX/hCvOAFLyi2dhoovXvcqquvvjoiIo4//vhdWxkAAIB+wB7jAAAAAAAAALCLfe1rX4v77rsv7rjjjrjmmmvq9vEeCF//+tfjS1/6Urz+9a+Pnp6e+OEPfxhf/epX4zWveU0cddRRA1o3AACAdiBKHQAAAAAAAAB2sSFDhkRPT0+cccYZ8c///M+x554D+ztMv/zlL+OSSy6JX//61/H000/HtGnT4k/+5E/i8ssvj56engGtGwAAQDvwxTgAAAAAAAAAAAAAoKuxxzgAAAAAAAAAAAAAoKvxxTgAAAAAAAAAAAAAoKvxxTgAAAAAAAAAAAAAoKvtmT1w8eLFOz1mjz3+93v2IUOGVKrIc889V5TdtudDhw6159f3bNu2reHr+h49lzvvnnv+b/PovWm5Fc8//3zDerr71+vqMXqe7du3F2VtU72XiIgRI0Y0/DN9z5YtW4ry1q1bG15D2y7TXq5OWh8t63v1ulo37W+lfTls2LCirG337LPPNixrPbV9m11D6b1pOfNcuP7PXEuPceepyp1H26idmj3njepUtR7u2cnIPPtunmlV5j5dX+l9Vp2/Zs+eXen4XsuXL2/4urZP1TXD9V3mmdFr6XubPetuHnNjNLOutMLdZ+b+3bzn1l6dV3T+dO34zDPPFGVdL9zY22uvvYqytlWzZ1KPGz58eFHWNUOP0fvU+mU+I2j9lJ5T1yR9PTOvuPGk5cyz6q7lnq1WPqf1RWZOqrrmuXbJrBeuDlWPz6yvmfq7vmlVK/fmZOo3ZcqUnR7j7IrxCADoHK38XZU1AwB2L6wZAICs7JrBb4wDAAAAAAAAAAAAALpa+jfGncxvH7nfmtTfVHO/hdYXej39FwLut/+q/oZnK799qdw9Z37LSNsu+9vNjvvtSUfrob9V6H4DUM/p7k3rkGlfPU/mt6QzKQTut1Gb/etCVw9XboX7zcaq96wydXPXcn2c5Z61qnXKzC/uva3MO534r06rzsGdyj33bm5oZc1oNodn1jf3/qq/BZvRyvNaNaEko+oc05ffrs/Mb5n5umq7u7HmxkQrc37m/CrT7lU/p2THQX/Me5lzVv0tcXeM+0zoxlC7klfa+dvgrci0BQAAAAAAANDN+EkYAAAAAAAAAAAAAKCr8cU4AAAAAAAAAAAAAKCrpaPUq8YsumhUV96+fXvD92bpuTTeO1M/dx7lYqzbFfutdXbxni7+1kWpZyPiXSSti6LWc2l8+rBhwxoeo+ffunVrw3O6KHXXvi6GV8eRuy93HlcfPWeZi711YzAT+63ncX3gYvWrxps3izBupC+x6plnrV3x0u6ZUu7ZaVeUbKsR8+26dlXtrmsrcdKZSPhW+s4dX24/F7vvjnFa2dYgc/6q2wlk5thMnL3b0sOtPW690GuV20rn38y1M/2UWTMy228oPd6d060Rbh5u15YC7nNBX7YjyDynqmqMeab/2jVX63Uz/ereW1VmS5ldoZX1YlfXFQAAAAAAAGgXfmMcAAAAAAAAAAAAANDV+GIcAAAAAAAAAAAAANDV0lHqTtUozaoRuX2hEaVV43xdlKqL03Sx6u6eXXyoi1KtGhOuZY2qLbeDi6R95plnGr6ubarlESNGFGWNyXX11mOeffbZhsdoHTJtVDXaVek5XTx5ue8z185sJZCJIq8adVv12XEx7K1EmzeLZ81sq6Ayz13m9apR1lWv20okbasy/VZ1nu5Pmec1E5Xs5kB3jMrOH5koa3c99yxm7jkzFqvGSVddz9x79b62bdtWlHUOd+vF8OHDi7KuBc22j8hs9aFrSSaW222nkZlj3TkzW7i4cVd17nVrVUbmuSkfl9k+ppX5o2p8ervWC7fli2olhr7qXFc+T2bdUlXHTtXjM9HzAAAAAAAAQKfjN8YBAAAAAAAAAAAAAF2NL8YBAAAAAAAAAAAAAF0tHaXerpjdqlGXfZGJaFYaD5mJwq3KxWS7qHLlInVd3bIxmS4OVyNp9f1av1GjRjV83d2Di4zVa7l2cdGdrqxaGWt9iQnNxKe3ol2xtbtaK3XNREorF/ta9TxVtTJXNKtPK9HtVdu93WOqatS3ysRht4uLR85y0dStxCBn6uFioN1Yd1tuKHddt+1FZr3Q+PTMXJ2JM4/wa4ZGtLttVTLR3VVfz9xbJhq8anx/u+Kzm41Xdw/dpL/XCCc73jPvaeUzQmbO6e+5GAAAAAAAANgV+CkXAAAAAAAAAAAAAKCr8cU4AAAAAAAAAAAAAKCrpaPUnUzEZibmNRNdmY0cdhHKmXO5SOS+RL3u7JwZGl1ZNd7TRe1G+Ph0ratG4I4YMaLhebdu3drwnFVjzF1MvMb2Dhs2rGHdXFyui2TPxDS3Glverij1/o6trRr/6zQb432Jpd+ZTP1crHrmnP0RVVv1Ws2up+3dH+3bn6rGpFedb6v2o7Zldo51581cOzM3ZtYMt82EG/fuupnobhefrufUCHMtq2eeeaYo63qh91uuT2bN0Pq5WHVdP1x7uT7IPG+uHavOVa3MZ1Uj4psdk4mAb0XmHtzzVLUO7l5amcMzz5arc1/i7PvjegAAAAAAAMDuiN8YBwAAAAAAAAAAAAB0Nb4YBwAAAAAAAAAAAAB0tXSUetXoxkz0qIvPzly32XEa0eqOqRoNWjUWtyp3/5m2Uy4ys3x+F8up19MYWo0r1zjcNWvWFOX169cXZe0DjWEfN25cUR45cuRO6+3ifF1Ur4uPd7G4Khs9munzzPhyY0rvIROp7MZIZkxVjVjNPLN9qUdmu4V2ReBm5rKBjKrNxAdnrld1bmrXXNaraty4e2bceHD9lYleb2V7i3KdnHa1f2aNdXO420Kian1cW2s7uC0tdL1Yu3ZtUV63bl1R1nh2XS8iIsaOHVuUR40aVZTdvJqZb9wc6LZ3qbq1QtXY86pzWyZuPPNeVX5v5nnMyIwjpf1XNXI8E0Of4cZBK+OjlSj4rFai51uZHwAAAAAAAIDBhN8YBwAAAAAAAAAAAAB0Nb4YBwAAAAAAAAAAAAB0tXSUeiZ6tmqseiY+PRPhWj5OI7f1GlonLWudMpGTmZjUDBdFmYmrdhG5rt2bvV/bUiPKhw0b1vC8GzZsKMqPPfZYUX7iiSeKssbnTpw4sSjPnTu3KO+9995FWWN49VpbtmwpytqvWtb3Om5MKFeH8lirGuPqZPuqkapjVmVie11kbNVntkzrqn3i6qdcZLzKxHdn7sHdj4upblfUcLM/qzq/uoho1WqkeDOZc2eeATffVo1odnOmlst1yERlZ+afVsZEu2KQM89oZksLrY+uF257C10vdI1YsmRJUdb1YsKECXXvnz17dsNraOS69oHGsrstNDIx0+692o563cz8NFAy81O5/lW3nqn6bGae2Vai1Psjxjwzhzj9FateNca96pYV7lpEqQMAgMGg2c8QAQAAsPviN8YBAAAAAAAAAAAAAF2NL8YBAAAAAAAAAAAAAF0tHaWuMvG+KhMxWjVis/y6xjK7KFWNTnLxty5m2kVO9kd8qot0zsSK6v3qPZbf6+5n+PDhDd+v13j66aeLssbhPvzww0V527ZtRVkj0zVWfdq0aUVZY3GVRuy6yGPXx/q6i1LfFfG3mWekaqxXZpz2d9Rp9pl149lx9+PGtrtW5nUXkZyJZFftilVvdo12nSdzz/05djLRv5m+yEQ0Z47R9aJ8326uz6yB2a0Z3LUbyUQ2Z9qrKrcNiUaba/tom65bt64o69Ybv//974uyzvMzZsyou7auSePHjy/Ko0aNalhX159uzVBundDXXeR0Jno8swWKalfcY1/is9s1jqrGqme4LXKqbsNRddsFJ3Me1Wqseisx7u1qd0WsOnaF7DgjJhcAdk+ZrXaa/V0PAAAAuxd+YxwAAAAAAAAAAAAA0NX4YhwAAAAAAAAAAAAA0NXSUeouZshFP7qIURfF6CI2Xexvsyh1F3vq4pe3bNnS8LwaE6tR31rWiM5MVKuqGvek96Wv631pfZrFRil9jzuXi1JfvHhxUf7d735XlDUad8OGDUV50qRJRVkj1jUud9iwYQ3rmYl21Qh3bS/l4tbdWCmPcReDqhG+yo07pfXQe1Cub5XWJxP5m4nbVplY3GZjLfNcZLZkyGwxkOH60qkae1s1Yjd7nLv/qpG2rcRr70w2FrgR186ZKObMmuG222j2rOv7dc3Qa+vcpetEZl7VerTSL5moZLfNRuZ5yMyTei8apf7EE08U5Yceeqgoa3tu3ry57nq6ZmjM+pgxY4qyrtWZ58Gt1Zk+cH3mYvfd/OSuq+91z5Ae79Ydd56+zBdVY/5biU+vOuepqpHp7dLKHKyaPfeZ82bmk3Zt+0F8OnYFxhkAoC/c55ry6+36mQIAoDuwLgC7F35jHAAAAAAAAAAAAADQ1fhiHAAAAAAAAAAAAADQ1dJR6pmIykwcekYmIrccOemuoRGro0ePLsoa9b127dqirJGuI0eOLMoTJkwoyqNGjSrKGiWrEdgu3lTpPbg4cz1m69atDY/p6ekpynq/WodyfVy0pnIRhlqPp556qigvX7684TEaKbxy5cqirBG7rk1d3dx41Ovqe/WcWnYR/Koc7e6ikF3UvdL+0WN07GhZo1u0Hi7C3103sz2Bqhrl3CxiJlOndnHjwo0F7TMXW5yJns1E22fbIfMeN9+517Xertxu2hdurnNzvYvlVm4Oc2M9s9VFefzo86pjRZ9RXUt0ntVz6Ryo9+bm6Mzz5+LQ9TxaN72u2xqk6nOfGZ+6pq5ataooL1mypChv2rSpKJf7YM6cOUVZt/GYMmVKw/e0EjmtfdxsO41emWc1E6VedS5040br2cpntrKqceiZ+8nE9mfmTDe3ZGS2CMpsQ+K2MKkq2wdV15XM1kau3m6eIVYOnYr4QwDYfTDnAwAAoK/4jXEAAAAAAAAAAAAAQFfji3EAAAAAAAAAAAAAQFdLR6k7GlnkojGrRoyqTKRl+Vz6ZxqtqbG4SqMiM/GjLj7bxZu6+Ek9j4tq1ShcjSrX9p06dWpRHj9+fMPzNOPux8Wy6vEaXb5hw4aivHnz5qKsMbn6usYRV41edVwcutbfRTxnji//v4ti1/tx485xkWDuedGxptGomVhZ95xmYsmqvh6Ri8/V97t+cM+R6//M1g5urnHt6Oa+VmXm0arx9O51Fw3fDpn2cfHpGe54N69mYpDLfa3bF+j9uDh+14Z6PX1edQ50Y1fp+V3bua0u9Pzjxo0ryrpmlLeNaMS1nXue9XnT9UzXhY0bNzYsR9Tfj7ZX1S1aXN+4ds98tnHPT2Ysu61hqsaBO64Obr0oH+/m2Kqx6pm2qBpV755Ft02Ee25U1W1FqvZ3X+baTJtm4/B3doxr33aNdwAAAAAAAKBT8NMsAAAAAAAAAAAAAEBX44txAAAAAAAAAAAAAEBXazlK3clEK2biJF1cY7PYTxcV6uKtJ06cWJR7enqKsotxdufXmFiNn3RRn+7e9HiNlV2yZElR1tjy9evXF+VZs2YV5QkTJhTlESNGhHIRwxorq/XQiF0t63mHDx9elLVdMsfrMa69XLx1K5Gmeh69ro4Pfb0sE12qqsbkunGh4ysTjVs1JjsT4Z6NT83E1bvX3VjQc7oI+6rbOWTaq5XI2Gz0vIsC1/txMcdVr52Jye2rVqKJHdf+Omb0GBdz7tqvXAc9l85Xuk7o3OWeV31G9f5dnHYmElpf1/OvW7euKC9evLgo65oxadKkoqxrxuTJk4vyyJEjoxFXf/es6lzq1lTXbuXj9M/cFihazsyHbky5dcKtPe5+qsrE8WcizN3Yctt/lLf8aNfWBqqVZ9wdU3W90HZx5ap1c69n7rfZ/F21D9xYyF5vZ+fMRN4DAIDdT2YbNgAAAKCT8BvjAAAAAAAAAAAAAICuxhfjAAAAAAAAAAAAAICuxhfjAAAAAAAAAAAAAICult5jPLP/osrsV+v26nTHuP1My//v9jR17x89enRRHjVqVMPjdS9O3Uvc7W+c2f9U6Xv1/KtXry7KDz30UFFetWpVUX7qqacanlP389Z7bFbvzJ63bs9wfV3f6/YSd2Xtv8xeynqMtntmT/LMtbStml1b71PpNXQv4K1btxZl3Ut+27ZtRVnbXfc11nO6+mkfuHFXdQ/Tqntb9+Ua7llWbs9cbV/XLm68uGc2s+evmx+rniei+p7smb28XR+4vYpb2SO5V9U1I7Pfe9V9jLXN3D7Dqtn59by6Tuhe3G7NcPNtZl9x1+/6Xl0zdG1YuHBhUda1ZOrUqQ2vpfei85nbr9mNPa2zzu1uLdDXy8+8/n9mzdC2ds+Sa1+3P6LrA8ftbe/WUVc3Pc+WLVuKsq4X2vdaTx2jbm1SVfeejuifPSQz7V51/3f3XOpam1kvMvuZt7KvePm9mT2927UPeWZv0HavEeg8mXmAvWMBABH+swP7jQMAmmGdANAp+MkWAAAAAAAAAAAAAKCr8cU4AAAAAAAAAAAAAKCrpaPUXfyi0ggMF+Psoi5dfIY7phz352JVtR4aXa2RyxqJmYk7drG4el0X5+7il7U++rrGpC9durQoL1++vChrpOWsWbManrMce+na0pX1Hty9ZaJFXVxwJoo0Ez/qovO17GJYXWxtmRtrGkPsxu369euLskYer1ixoihv2rSp4fknT55clCdOnFiUXZx9Jj67ldia/oq8cf3jIpzdNgc6/lUmOjkT55uJlM7Ixue6a7tn2Z2nlWj4KpptQdDLzQGOq3vV+cM9J+Uxo1HL2uZuDsxEt7u1Uevk7sGtExs2bCjKOq88/vjjRVnnGF0LNVZ95syZDa/ruGfArQsuPl3rU37e3LrSl20KGh3v1gzlIqTdlg5urOi96P272G+NTNf+0/Vf1wtt3wkTJhTlSZMmFeUxY8bstA7NdEKEtus/rZvbskCfaV3n3XrhtttQLhZfZbZncecvc2PQrW2Z92a2HVCZvxMAAIDuQvzt7oX+BgAA3Wzgf8IJAAAAAAAAAAAAAEA/4otxAAAAAAAAAAAAAEBXS0epu4hRF92biQ93EcWZuNwyF6e5efPmorxy5cqirFGWY8eOLco9PT2Vrq3X1UhrjU/NRGhqBLTWefXq1UVZI3K1PG7cuKKskboaT1uOvXQxo5n4Zb03jWJ10bgqE72bie7MjKPMefS+tG80brU89l18vva/0vNq/2jM8e9///uivGbNmobnnD17dlE+4IADirLGH2sfuMh/93y5dlTtiNjeGVc/F1usEbjab/pMKRdX6yKxXSSte67d1gGuffsSw151bLcS9d5XmajdqlHXmXGcmcPcth/leWvdunUNjxs1alTDss4H7touPt3FMbtnTse6zis6f+iap2uJbvugcd16/277iarrhT5vLla82druxlFmK5aqXBS3Wy/1ude2c+91sfLuM8vTTz9dlJ944omi/MgjjxRl3W5F1wtdF/bff/+irH2vY7c8P2WezarbPmTOn1F16wQdy26dd1Hq7vlz27C49cWtx81kIvydzDPhtrIgJh3oLpk5h4hcAO3i/g7KPDM4uD7L/N0AAABgMOE3xgEAAAAAAAAAAAAAXY0vxgEAAAAAAAAAAAAAXS0dpZ6JVswco/GTmThs1SzCU2Mqt2zZUpQ1SlajSPX4GTNmFGWNwdRYUq2fHuMiY13Mposg0mM0SnXTpk0Nj6kaN16OcNc/qxpp6mLVXTSui5zWOrQSu5zh4lAzMazl6+q53HldLKn2p47NRx99tCgvX768KOsY1GtNmTKlKE+bNq0ouwh/V08X++q457edXL1dWceUKyvtGzcG9XUXIZZ5hjJxzM3ql5GJNu6POOOdyYyPqvfq3uvuz60rGpusMeT67EVErFixoijr/UyePLkoT58+vSiPGTOm4bVdJLJbM9y41P7Se9A1T+cYjYp22w/oezNbEVTlthvRKPFm81CmLVyseuaZ0/5wcdrK9avKrHnu2dM6aF/q2Fy4cGFRfvLJJ4uytqn2q45LXTvGjx9flMvPYtVnyunviG7Xx9rW2qZads+E4yLTtZwZE5ntXMrnzcynVaMsq25HQcR6d6r6OYBY3O5EvwLA7iuzBgz0Nm0AgM7G3ycwGPEb4wAAAAAAAAAAAACArsYX4wAAAAAAAAAAAACArtbWKHUXn+0iJF2ksXKxneXoVY3D1cj0Bx98sCg/9thjDd+v71VTp04tyj09PUVZ46qVRkW4GE8Xh65lPUbbS2NotQ56vN7LunXrGr4eUX//ei4XkaQRu3qMRrRqLOvGjRsb1k/jefWcei1tC+3/TISri7BXmUjS4cOH2/O4dtF2dPG8ev/aRmvWrCnKS5cubXgevbeZM2cW5dmzZzesm9L3uthh1/eZSPZ2Rqa4GGJtx6qxstqOVePzm8Xq7+ycfdmyIHMNF3Xr6qH97+bjdkeiVW2rquuEG3OZeULnQ10Xfv/739cdpzHVet45c+Y0vLbOq6NGjSrKbs1w91Z1rLu21uu6qHbdukPbRV9353F10P7T47VNdO1Yv359w7pF+DUjE43uyk5mmwWl96Yx5i6WW+czvRe9rr6+devWoqx9s3r16qLs1gutz6xZsxqeZ9KkSUW5/JnKzZmZdtT2cnOMe8YzXBS5ysy9mfGRWc+y22Ts7JzlerrPMMrVu5X+U66fiFVvrOq6B/QXYm6BztOX55L1ozn38wvarX/R7gAAoBvwG+MAAAAAAAAAAAAAgK7GF+MAAAAAAAAAAAAAgK6WjlLvD5koVI3D1NjSZlHqGof705/+tCgvX768KI8ePbrhtSdMmFCUNepVo9RdLLGLv9UoWKVx3RpVq+WRI0c2rI/GcOu1tB2eeuqpojx58uS6a+t9altqn7jYVzV27NiiPG7cuKK8YsWKhu/VttCyi97Vurmx4CL8q0Zmu3Yvx5lqG2vUrYtzdtH4rs9drL5ed+3atUVZY4i1PsrF5WdktkVQzaJaM9fWe3bPmnJxxplYcRcx72QiaavG0PflGhkuOtudv92x6lXHWbsii12EsB6vz8zDDz9clH/xi1/UnWvJkiVFWbey0PlXny2NCte5S8elW99clHomMl7Pr2ubiyvXOVm33Fi5cmVR1jVC50Mtu+1D3Fzttt7QaPDyfKvrhM5v2kbapm7NyDxXLqI7E8Xt4ua1zm5+zqwXrs56vJ5f+1LXY+1vPV7HULlOVePz3Vhw7Vg1Vj0zr2a253HPkHJjq2o0fyZ6vNw+mXk485nH9V9mznX30Mra1E36skVKp8WMZua6gdLJdetmnTxegcGm2dxV9WcVg/F5JHIbAAAAnYqfbAEAAAAAAAAAAAAAuhpfjAMAAAAAAAAAAAAAulo6St1FMSoX81o1GtPFNWq5XB+NW33yySeL8gMPPFCUH3/88aKsMeYai6uva530enqMljP342iMp0aST5kypShPnTq1KGsc6pYtW4rysmXLirLG+mosbkR93K5eTyN2NYp08+bNRVn7Qes3Y8aMorx06dKirFGvep5NmzYVZRc3r/G0Ln7Lxd+W4/Z76X25+Ohm8V76Hm0vdz2l/ayxwlrWMaXtpX2u0bgamTtr1qyG53TPr7t/F+XsYnFdfzS7duYZqRphnOl/F7WdiVXX1zOR5G6sZbk2dvV299BKrHpfZeb9THs6mVhmdy2dM3WLDY1Vj4hYuHBhUdZxpnOXPtMat65trvOvPt+ZZ8PRa+mWFpMmTWp43TVr1hRlnW9XrVpVlHX90O039DxuGxK3lYg+hxMnTmxYT12zyxHY2lda1usptxVHZky5rRt0TLltP5SbM/W92gc6JnSc6usuIl/v0W29oVH1WtZj9PNChJ9Xq8anu/t3n+2cqmu1O0bvS7no9arrhbuvTBR+syj1qltHuGMyryvXZ+1YIwarViO9uylKtpvupdsQQw90nuw86Z5f5lwA2H110xrQydtsNPsM3Qn162Sd3K+Aw2+MAwAAAAAAAAAAAAC6Gl+MAwAAAAAAAAAAAAC6WjpKPRO5mImQzMQvZiLfyvVx0e0aV/rUU08VZY3AVuPHjy/KGlGqMaPTp09v+LqLes9EUevxLkpd66YRq08//XRR1ljcnp6eoqwxuhH1kdsu7sJFoOrxGo2rddV2Wb9+fVHeunVrUdY44kwsbtXIVBd76rjo+HLdXOy7i/HW1zUOV/tTyyNHjizKOmY1Rlhj1deuXVuUNRpXz+OeQS1rpKvrexc36+K8szLzgptTXFtnou0z53cxuZnY2r5Eqev72xU/00qsel9VjVKv2l9V4/eVa+Pys63Pn85d2m76nOm8pxHrGt+ciVJ3z6hbY3TN0C03NA5d48p1TtY1QyPZp02bVpT33nvvoqxzldZH5w8XN66R7FpPXau0bhH1c7GWdQ3PtFEr27Vk1khdJ7Rubm1z40DHjbaLrrVa1j7TzwK6XrgodV1Hytut6LhWLiZd+9+NBbflRtX5pmqsuJtbWokarrpGZO6xPFbc50Xl2rHq/WTWs1b6DI0RMQcAaKbTtkVoJSa1vyNWiXAdGLQ7sGvwrAFA+/GTLQAAAAAAAAAAAABAV+OLcQAAAAAAAAAAAABAV2trlHomNtLFDGs5E/tcjtIcMWJEUdao8zlz5hRljZxesmRJUdZo0QULFhRljTF1UbIagZqJAtaIVY0/0fdqhKnG2c6cObMoL168uGH99R41qnXZsmV19dh3332LssZ3uj7RY1qJxt24cWNRdrGvbixoG2lUq9JjMtHY2gfaN1ouxyvrtbWN9doanazXGzNmTFHW6HkdX9pXGnWrddKI58cff7wo77PPPkVZ45Vd5LGLT9f+zsQ6tzO+JxPXmtm2QWk/tyuGzm3foG3Xl3ZxMdTtuoeqsertuI7j+ss9o83WgEavu4gpXS80blyfw4j6+HF9LnVrCn3+dL6eMWNGw/PqPes84eYuHU9u+w2dV/R+dE7WY1auXFmUdfuFFStWFGWNWNdjXDS423JB71HroGuHbjFRjlLXCHuth76u13brcNXtGlyUuosPd2uGHq8x6e6zg76u6+ikSZOKso4zfV3XBa2DriM6jvV4/dwUUd9XmfvXceHW58xcrTJzSGa9cLHqmTlEtRJZl/l87NqtVW5NyXD1dvPs7qDTYm3bqZV76+9Ix25u905GVCeAbkY08R/QDsDgwjOLTscYxWDBb4wDAAAAAAAAAAAAALoaX4wDAAAAAAAAAAAAALpaOkpduZhJF7PoXlcareAiffW95ThXjR/X+PSXvvSlRVnjc++///6irHGiGs+6adOmhq+7OFsXhesiZl1spkbPapTqxIkTG5Y1hnbz5s1FWSNpNfo3oj6SViNgtX4uKlPvTaNhtQ+0TtqHei2tq8a+uutqWdvORSq6OHMX6aFlrY/WOSIXhezifDV6fezYsUXZxR9r7K1GG2vfuvhjfQ4y96zt7uLWlYsSLz/jelwmujsTseu492bmHTdnufHlIv9du7hY9KxWImcGIoI0c52qbZ6J73VriYuonjt3blE+7LDDbF0ffvjhoqzR1Pp8ZOY0F+us3LjU+9H36jysWyjodg06x+i8klkzdNsLPV7nedcfWs9Ro0Y1fK+uHWVuTdbtN7QP3DjSY7RN3Rzu5q3MnOnmNrfdhquztpdGpms0/6xZs4qyfpbRdcFtI6NbBej2KuV6uGdKP4e5LVlcjLeOWeXWgv7eSiIz52TiwKrGljdb+9x62d8yn9kVcWjoVMT2/QEx9MDAafb87c7zEgaHquso0bnArjfYn7vBXn8Agxu/MQ4AAAAAAAAAAAAA6Gp8MQ4AAAAAAAAAAAAA6GrpKPVMjKOLnHTxty5u011Xo0rLUeoak77PPvs0vJ7Gj2pc9UMPPdSwHuPHj294fo0AdVGcGr/tojX1+Ez0tkapTp8+vSivXLmyKGsUrtZBXy//v8bTZuLANWbTRcNqWem1tA4uglj7X8uufZW2tatPJvK2HG/qotSVi3rX4zXmeN68eUVZ718jm13bPfroo0VZ49MPPvjgouziadwz5aLUXZytGysRPlpcuXnBxRarTHx65vzKjQul9+zirrVufYkFdtfOvJ45pj8jNaueOxPZmxkPOl7dc6wR1bNnzy7K5XVuzJgxRVnn38WLFzc8r64ZGg/u1gy9h0xMvHuWtE91rZowYUJR1jVPX9eYdJ1XdbsNLWu0ua5Prq1ddLWLMC9zUeq6Zmi99Ro6p+kxmfZ1XPS13kPmGOXGso4bjcLX+H+NSdetNLRfN27cWJQ1Sn358uVFWfu4XCe9n8xnssxnO9cHmbHjzum2ZsjIPIuZ7Rsy95XZpiaieuy7m/8zbdHKFia7s2YRf0RWoxO18hmQeEugNeXnJrOedzLib7sT228AgxfzLzoRnxfQyfhJGAAAAAAAAAAAAACgq/HFOAAAAAAAAAAAAACgq6Wj1DMRkpmoYBc5rJGcLg7SHR9RHzPZ09NTlGfNmlWUx44dW5Q1olSP19hWjV7XGFM9Xuun79VYURcV4aJnNfJV73n06NFFWWN9NRZXo381dlbPGRGxZcuWhvV28b8uAjYTbazHuFhcfd1Fd+vrmah6bTsXQezeO27cuIb3Uj6v1k/7vBz130vbVGOXNc5Z+0Yjm5944omirJG5K1asKMoajatt5J5NbVP3fLltFLJx4HrtTFSxe17c65nodVfXTDxY1Thz5e7dRbs3u0YrUbcDHYmWuaaLr8+sH0rfq+PYxXjr/Fken7pmTJw4sSjruqJzl25xMW3atKKs0e3aj27LAtcWbgy4uU7nMY1S17ppFLfb0kJjufUYXQs1Vt3VU+um5WbjU9tXI8F1/dC66hzrnrPy54ed1c/dj9t6pOp4d/2t41T7UtcL7Rud/5988smi/NRTTxVlt3boeSLq28itmW7uzawZjhvvLibdzQ/u+EwMeyvrhTune0abbSHhjuuEWMtOqEOny6y7nRwfN9CfGwCg27l5dneYc4lVHRzoJwC7EnMOgF2N3xgHAAAAAAAAAAAAAHQ1vhgHAAAAAAAAAAAAAHS1dJR6JiZdozc19tFFoyv3uovJLEdVa+SoljVyXMsakavxtxoTq/G3U6ZMKcoaN673rHVyUa0at6r3rPdWjj3vpdHbM2fOLMqrV69uWNb6aDx3RH20qkao6j2PGDGiKLv70bbWKF13ny7qfMOGDQ3LWgc9p8blaoyuxu7qmNU+0/O4yHO9l3K8cqbPM9sE6Hk1ql9pHO6jjz5alBctWlSUNVJY+1XLOq6V9p+LzlX6uis3i0t30bsuPreVWLlMfG4rUaetRAe7LRX6Uo/Me93rLs65WbxvVivtpn1XNTYpE72u59c5Rp+HiPqocF0zdJsNt2ZodLlew0Uiu7koE5/uYqN1aw2NT9c1T+O0dQ7QuXT9+vVFWePM9R7ddhtaH523taztXu5vt2Zou+v6pn3gotHdthx6jDuP6z+3NUrV6HE3D+sY0vVi7ty5RXnp0qVF+aGHHirKjz/+eFHWttJ+LUep63Hu3lzflJ+jRudxa6FybZ35TOnO4/T3epGpQ/kY91xn3l91641WtrJox3rR7Xa3+D+iDwcH4vKBzjHY50ribwEAADDY8BvjAAAAAAAAAAAAAICuxhfjAAAAAAAAAAAAAICulo5S19hTjVDU+FeNU9Q4UI3J1IhNfb3V+CWth3u/RpFqBOy4ceOKssZyu5hU5WLP3fHKxZO76G2NdtVYeI1517j1NWvWFGWNxY2IWLt2bVHW6PI5c+Y0vJ6eS+n1NGpY71/Lek4dCxqLq1G92meZaFu9Fz1Go9E1Vl3bxW0F0CySVO9B66rjSO9Hx6nes9ZPY3I1slnbWtvCjTXt43Xr1hVljVd22wIoF3+rz4eLLC5zz6m7B9cnbu7IzCmOi+11XPy7zo86P7i5qDzHueha5eLmXTS50jZyUd4u1rsK94y6dnb3qudxEeuZqHg3rzbbBkDXBo1V1znXtZXbZsLdcybK2bWdi0HWZ13rrOvfxIkTi7LOEzqHaeS2bt2g9H4zbaJzmLaPftaI8P2sc7fOpTpP6vym3DPqtoDRcaHX1bLeWyZW3n22cZ+v3FqjEfm6Xug6Mnr06KKsEenax+UodV1LdexrPapujaEyz3ImSt3NhS6SPtMHbg3LzFeOawe3xpXrl2mvqnHrTtWxSZR69yNyGwAAVNHsswMR+wAAoBPwG+MAAAAAAAAAAAAAgK7GF+MAAAAAAAAAAAAAgK6WjlJ3UYkuZtnFWOox+l49Rt+rcY0aW1qOanURkhrRqtfWaFCNy3URqy5u1cVJu4hR5eKF9P61/hqfqnWeMGFCw9f1+HKUukbmakyu1lvvx/Wni0l3Ud96n9qmLt7Vta+LldVzunhrjYjViHhtE62z9kFEfdSvRtS6qHcXkax11Wvo2NQ4XC1rXLBG4Go/6evaxy7C2PWTtrV7xpvFYbktFpSL3td+qxrJ2yzSvdH5XcR4JiZWj9FzuohrFwtf/jM3d7QrxlfptfozKlXromPL3ZPr08ya4aLUXbSyziXla+tzo8+9ixTOxNq7OUpl4ta17LYr0Vh1nT/0dTeX6nYQbmsIV2fl4uX1uuWx6uZMXdMyceg6r2g9VGZLBF0zyvHjjc6vce46hvR1N3+6eUiP1/PoZwGNyNfPBS6CX/s1oj6eXvtZ+0rv00WdZ2K/3X26z1Huc6eLHndrRCZWXbl7rDpfZrZEKNev2ZrR6Bh3nswWDFXbhSh1YPdDLC4AAAD6S6vb7aIz0a/oNPzGOAAAAAAAAAAAAACgq/HFOAAAAAAAAAAAAACgq6Wj1DXqOhOHqrG1mVhxF9escanlOHDlYra1rHXSaFS9ntY1EwfrYpO1rDGkei0X86734uJyXX30nBr5rfHk5Tpp37pIc8f1s15bYzk1elajy5XGpOr5tT7aFnq8xscqjYV96qmnivKTTz5ZlFevXl2UdXyU45U1rnbq1KkNX9d+cNHzLibVxYe7qHq9Nxdb7vopE9uded2N/ey59D3aRi4yNhP1momydse7WPGq8S6u/s3ic91YyMQEV+WiptsRY6NzjNbRzQ1uXLoocbfVgz67bg7TOuizmo0EzkRCa/1cjL57bjKx7+66Sq+r9+zivbUtXDtu2rSpKOua7LbAcP2nddM1rDye9Xou3jvTpsrNz3oet83GsmXLirKuJS5uXNekadOmNXxdj3fPuXLjT/ty7NixRVnj8t16of0dUd+fmbnURZo7mc82VbfSyKh6fGb9qxolnll3m72n6rncM5iJs3fbV2S2KgEAALufqjGpxKo2lvn73a5EPwEAgG7Db4wDAAAAAAAAAAAAALoaX4wDAAAAAAAAAAAAALpan6LUlUZ3alSri9TRiFgXV6zX0qjSjRs3FuVyHOa4ceOKssaSamSqRj+62FoXyeqi3jPn1LKLn3Tx4crFYWosrkam9vT0FGWNT42oj8Bdv359Udaoc416dXFJrj+1D/TetB7any52Wbnx4o5Zu3ZtUV61alVRXrRoUVHWKPWVK1c2rKdG0kZEzJo1qyjPmzevKGubTpkypSjr2NG20Lq68aLHjx8/vihrbLvG/Lp42kxMtYvCdc9yJhY9wkcVu1hWF+/tnjUnE1HrYmirxuRmxmbmucm+372eiTLTtsvMR32lz4OuDW5u0LqUY50b0fvQa+nzoDHcen6dJ3WN0Gc1wveZe7YyUeouVj2z/YhbhzL9rs+b3rOuE7qWuMh0nbc3bNhQlHVOctHobm1zcc0R9ZHeeu1MzHYmWlrXHh07uh488cQTDcsrVqxoeB4dX7pe6LqibTFp0qSirJ+pMttEuG1FtF/1nO7ZbralQ2Y+rBqjmJkzXX3cdd04cu9ttqXFzo7PRMFnPqf0JUrd1TUTmd4Kt/0Bseq7Fxel6uzucavZZ7xXp0XkAgD6V9W/+3daxDoAdKvyvLq7/70G6Eb8xjgAAAAAAAAAAAAAoKvxxTgAAAAAAAAAAAAAoKul83I12lajOF3kq4uFVZko3OXLlxdljfnWaNCI+ghYje3VONFMfHomwtfFRrr71BhLF/vpuDhMfa/euyuXozQ19lUjc7WsbZGJzdZjdIxk4sNdbKvW28XNa501Fl4j0x9//PGi/NBDDxVljcJdvXp1Udb20Uj5iPqxqpHELsZWX9f7cfHx+rr2s57Tnb9q/KGLWHXj1EWv94WLgnbPhbt2ZusB1a6ISBeHm4nPdc9N+f+rzhdVZWLV+8qNb72mjl3XXy5CWCO29dnV7RE0elufGRefrjHv5Xrr/WTWklZUjUl379X6633q+unmFd2KQu9d21TLOi9WjXF2202UuWdI213HsZb1HjQCXj9jLFmypCg/+uijRfmxxx5reMyaNWsanl+3dtHPM+5503t2beHi3916qX2p0e76+agv3OcZ1+eZCPCq13V97KKA9bqtbMNRdVsN93p2q46qcfatRKZn4jrdvFTeggLYHfXHZ0tFXCMA5LnPhM3m0r68p4p2ze9VP7MBAACgMX5jHAAAAAAAAAAAAADQ1fhiHAAAAAAAAAAAAADQ1dJR6hrpqdE8Lg7dxc66GHaNwF68eHFRXrBgQVHW6Ny99967rn5aJxcnvmXLlp3WLxODqe91MUUulthFCrtrKY3PdLHdEyZMKMrjx48vyhoZHuHjxzViVtvbxb4qbQs9RuOJtT/cWNCyxr7q8dqXS5cuLcoPP/xwUb7//vuLst6/RuFqPL+W9d719fKfaSSz9tvo0aMbHqP3r8drbL3es7apnlP7XGmss441144untZFcWVidJtFcrsIXBeZr9zzouep+kw57t5ctG3m/G6Ml9/rooGr9kMrMWutRPLurC46Rt1a4tpZ516NqNZn+oknnijK+lxNnz69YT11fipHqWs9tN4u1tjFNzsuBlu58af0Wu48+lxplPrYsWOLss4rGo+sc56uERqlrn2j3FYM7pkvR3277Sr0XO68Or50zdC4/QceeKAo6/qh40jj1jU+XddOHR86NrWP9V50rOncrrHnekxmPGXW3WxMpNsOxfVnZs3I9JMbv62sF3p8dkuLRnV2MmtERvn4TJR6Zr2ouna4Orh1vpviOokhHRzcPNbMrozFBdC92O4AVezK8dLfUfAAWsNz2XfMbwD6C78xDgAAAAAAAAAAAADoanwxDgAAAAAAAAAAAADoaukodY36dFGaGiWqsaouhnvz5s1FWeNJNRpbI0/1vTNmzKirn0bDalxps1jnRudVLvpI79Nx96zn1PO4SM9MDKnGpGosrvZZOZ5WI2A1YlbLWj+9B43YdXGaLtJVY2K1fnpvOnYysbgaefurX/2qKP/2t79teH6NBXb11HvXLQIiItauXVuUly1bVpR1DGrU/5QpU4qyi3F1UdN6vItDzzx3+t5M/7lImkwka/mZy8TeuHO1K6aylchwF6Wrr7tIcOWicMt10zppX+nrruz6wcWUO+2IJNJ5ycX0a9R5JhJJ14yVK1cWZZ0DtKxrwdSpU4uyPg9aLo8H11aZdtayPpduHs9sa5CJm3drnr6uc69uuaHrh7aLtrsra19q++gY1jrr61rWebT8/3qcyqzVGm++cOHCovzrX/+6KGuUukbGu/h/rY8eo1uV6DjVZ0LXQl0jdJzqvbsx4bj1Qrltbsrvd89I1S0XMuNdZbbeyESAZ+Yzt+5ktqdQerxby7PcmuHazm155F6vem+uTdux9cZAIg4bVQzUeCE2Ehg4xKf33e4Yf8t4AQD0l1a2CQWwo8H90ywAAAAAAAAAAAAAAHaCL8YBAAAAAAAAAAAAAF0tHaXe09NTlF0UrsZyuthLfa9GlT7++ONFefHixUVZ408nT55clDWGtFw/pfVzdXUxkxobqdGoGh+rUZkaN6qRqRrn6yKXXQS2i17PRKlrRK7GhJfPq/emMeOujVxEq8bK6jF6bS3r8S7qVT399NNFWeOSH3jggaKs8ekacz5t2rSiPHv27KKsbaeR6fpejfmPiNi4cWNR1th/vYeZM2c2LOsYdhEoLmLdRaC7SGUXT6x94yJsXXyz0yyG3f2Zi3F3tE6Z+BgX7+qu5drCbXNQNfLdRc+Wx74+I24bhgwXk+vuR7UjKlTnZL2mzmOZqHJ9rz57y5cvL8r6vOq6onOvPuv6PLhtDMr/7+LK3fqm2z24NUOf0cyaoe3l5gn37GqddYxprLr2mc4Tel1dR3XOdO3jxrC+rver5XJd3TYprg91PdNtWR555JGirPHpK1asKMo6RqZPn96wPrp2rlq1qijrmqF9r8dofWbNmlWU99lnn6I8YcKEopzZVsXNr5kY9mbzkFt79HOLamU+bCVy062FrcSNubq5/nDx532pT6Y/3ZYErZzfzSHuHjLbc3Qa4tPboz+2vukvrcQIdvq9AWi/TBz27hINjr4bqHHBOAU6A88f+qpd23IwBoHm+I1xAAAAAAAAAAAAAEBX44txAAAAAAAAAAAAAEBX61OUusaTaqyqxjJoDKeLOdWYdI3F1dc13nPixIlFedKkSXX109hTvYbG6rq66jW07O5TY1I1SlbroHXV+Fc9v4uhrRpvrBGYei0XydzsvC4220XjukhovbZG8rr7dHGgGtW6du3aoqxx+xqrrnHrGk08Z86conzggQcWZY2q1fe6qN2I+v7X92j9dAzrOFJVY8W1rV3st4ted1G4jhsHLtbZxZaX31P12q3EtWYi05tFwDfinhVXN3e/Lgo3ov7Z0XZ1W0G482Yi7N15MvH5O6NzkYtPd3OA0rjq1atXF2WNotbnTe9Vt5PQNUPnBhd/Xq6rcv2qx+vc8NRTTxVlnfe1r3XN0Hrr/Om450TLbszpuqVl7T8dh27cu/nARalrHfRa5ft14zizZmi7L1q0qCg/9thjRXn9+vVFWftDt9w44IADirJuV6LR/nr+BQsWFGUdszpOV65cWZR17dDodW3TqvHeLu7fHV9+/lx0t4sQd9sOZNYz93pmHipvf9CoDk7VNq0a/+6eD6c8r7j53H3Wcp+19ZnIzGmZyPjBiDhsdItOiEQkihG7E8b77qGVubVd83InzO8AgIHRH2sAW2sAzfEb4wAAAAAAAAAAAACArsYX4wAAAAAAAAAAAACArpaOUs/ESWpZI1k1nlYjQzUCe8mSJUVZo2b33nvvojx37tyiPHXq1Lr6aZykRki6souJ1ahIrbdGvS9cuLAoa1zumDFjivKsWbManl+juzW61MVbuOhm1+4aQ6txwdofza7tojJdNK6W3bX1GBfpqfG0GtuvY0HHy0MPPVSUtW/0PrUPDjvssKL8kpe8pOF1NeZW+1IjrCPq43O1rGNbI/xdlLqLp3flTPSs6yf3/CodX5lY3Ez8f7NruNfd89iX6/WqGius3P3rOd0xmfh7nYsi6p8dbReNWNZxp9cun6uXPu+7Kk626pqh84c+czrH6rO+atWqoqzPmK4N06dPL8oapa7rhbZxeXxqW+nzpO2p79H5SmO8XXS3znW63uhY0Yh1FzffyvYbek5tFx2HekyzbRMaHaPX0ufZRamXnxN3D6NHjy7KOna0HZctW1aUdfsNnav1PnXs6Jrxwhe+sCjr2qB9qefRcaBrgT63Oq71POX1ppeLNnfHuAh6F8ld7lf3Z25Ozmy/0QoXUa51c2tEJgI8E5OeaffM5zS3xUG5rdy6peNdy+7zq25Hoce4bRrcPLM7IFIOvVr5rFR1ax4AnaEbIka74R52B24NcD9rccd0MsYidleMfXQqYtWBHfEb4wAAAAAAAAAAAACArsYX4wAAAAAAAAAAAACArpaOUtcIbI2KdLGMGo2qEcAaL6uxuBpjrfGRGm06Y8aMoqwxqmWZeE9HI3ldhO+iRYuKst6PRqxqHTQuV6O7NbZWaQSmi/nVmFPlInLLkZn6Z3ouFxWa4aI+NZZD21fbaNy4cUVZ20sjZlevXl2UV6xYUZS1XWbPnl2UNTL9wAMPLMoasa711HbQOFuN4I2IWLBgQVHWcavPiHtelLaL6yutk4uwdX3u4lDc86Hn1yh1lYkb7wt3b+4amWe8WURtr0wstHtv1ahiF4Xc7NnUcaTzqI47vX/dSsBdLxMr3Mo80Kherk9d++gcqJHpTz75ZFHWOGw9z+TJk4uyRqnr3Oti8LPrhbahzmnaL7r1wyOPPFKUdR7T/tL+1fVT1wldY9z2IVo3V1Zu7tE6uPUisxWBe13PqeXy2NNraJ207fT92o66TmhZ6XYthxxySFF+0YteVJT33XffhnXQmHQdO3qtxx9/vOHxOm60/9wYdNtkZLZ30LKL924Wn5WJT8+scy5O3F3LvZ6J+nJ1zmwXkxnXGZktJFT5c11mzdD36NjXz69r1qwpyjrW9BnSNipvvTOYDda46ky9ibzrLFX7IxOXC6DzdGL0aGbbM9Up9R7sqo6Fqv3BOgEMHp24NmBwYOwAA4vfGAcAAAAAAAAAAAAAdDW+GAcAAAAAAAAAAAAAdLV0lLpG27pYTqVxjRp5qzHkGjG6cePGoqzRphqNPXPmzKJcjiF3kZ6ufhpRoXXVKEqt97Jly4rykiVLGpZdtK3GXmpMuMbEjxw5sihrNKaLQ9Xzu1h1fV3jX8v/7+KMW4kF1LK2i4uV17JGna5cubIoa1vreBk/fnxR1ijcl770pUV5n332KcqTJk0qyi7CVseaRq9H+Bj/TFy3i9nWYzQWWGm8+9atW4uyi15x0eha1uNd9HV/RXe1co1M5LUe46LBXVtk6qZ95p4bfd31d7lu2m86znUOWrp0aVHWcaHPgp5Hx7xyc0c7Iny0Xi6+WNtWj9dIcr1XbQNdk6ZNm1aUNT5d51iNB3aRztnYZB1bumZoZLFGwOs9aFnnRj2nzjE6Z+pa4mLzM7HXjotVd9HNmfXC9b2bC8trld6nRsnr63oNXbd1/dDxpVt37LfffkX54IMPLsoan+6eH6VjzY07Nw9lIhRdrHbmM5huyZB5Fsvv17HjPju581bdlkHvR+vt6prZGiLDzQPu3p1MTKaLVS+3VWb90D7Q9ULj/HXO0TbV9cK1qT6PmfoMRoM1so7Yvfar+lmUdgcGv8E6l2bqnfm77WC658GoXXH2ri/pPwCtYD6ppl1tRLsDnWNw/zQLAAAAAAAAAAAAAICd4ItxAAAAAAAAAAAAAEBXS0epa1yjctHNGzZsKMoaZ/rkk08WZY3L1YhGjXecOHFiUdZI2TIXualxjy7qW9+7adOmnZY1wtcdo9GVGts6ZcqUoqzxtC4+WyMqM7HqLq6pHNGp7eLayKkaNagx8Rp5rG2h969jZ/ny5UVZI3L1eD2nxt/OmDGjYR20vbQvdRxofGg5Ot3F0LsY4qoxoy4q65lnnmlYdpG3Lko3EzHuInzdeHRx8eU/c9dwZaXX0zpVjVXvDy4mN3NMs7rpHKlz56OPPlqUNSJanymN6dbxr+O0arRzFVX7xcUAuzVD6VYMGnuta4net4tHbjZ2taxtrlHqeg9aXr9+fVHWeczFQGei1JXOSW78uahkLbvnXtuuPyKU9Twalx5RH0vu1s+nn366KGvc/urVq4uy3o+eZ968eUV57ty5RVk/e+g967yq7aL9pPegz57WwUVUZ6LHXbvruNbtNnSM6lqg5fJnPLc9TdUtQ1zcfrM1o9Exbpy6tqgasV5124FWZOfdzPYEOhc99dRTRVm3KtL1QseFPltuawOlY7a/tlhph06uWzOt1Js4vl2nP9rXfe4HBkK7op+7STfMsbtzrHo759hMe/EM/UGzdt/d2qLbsPXMH+wO8yfah/ECdCZ+YxwAAAAAAAAAAAAA0NX4YhwAAAAAAAAAAAAA0NX4YhwAAAAAAAAAAAAA0NXSe4wr3R9R9yLUvQt1H9UlS5YUZd07Vo/Xfbh1z+jJkycXZd3DU/dvjcjtCal7kur+DrrPpu7XqPs46j6Wumeo7g2h+8jq/o7aXqNGjWpYZz2/7i+rddZ9pd2en+6c5T0j3T6xbi8gbYvMHtV6Tt3zV/twwoQJDc+vbffwww8XZd0vVvcU3n///Yuy7jE+ffr0hnV2e1W7fcHL+/q6dtVxoWW3h7uOO92r1u0fr/vE6p66+rq2r44XvZa2tdv/Vevs9r917VgeE26/WTdW3TXcM+7O6cav21fNcXtQuzo7bs/bch10DtIxv2jRoqL8wAMPNDx+1qxZRVn3Oda9tnUO0n7WMdgOmX2AdQ3Q/cN1ndB9c3VM6/3pOqF7Q+u9ah/p86CajV03B+q5MnOL0udYz6/7w+s9uL3EdS7VY9w+0W6PceXmuVbWC7eXktZZ14uI+vvX+1QrV64syosXLy7KGzZsaHie2bNnF+U5c+YUZR1H2geO3rP2sbaXK+s9a930OXTjz/WZjkV9VrZs2dKwrNfVeaR8Lu1DNxZ0vLsx4saUW4fcWuWOd9xnOdeOrTwrbq7LzIdlbv3Tsn4W1vXiscceK8oPPfRQUdY5d9OmTUVZPzvo53HXT65vBotu3tdtd9u/rtV7rPo5EH/AfrHdJfMcdNPc0k330hfsN9691wN2NTfGd7e5ZbBy6wH9BGB3wW+MAwAAAAAAAAAAAAC6Gl+MAwAAAAAAAAAAAAC6WjpK3UW4auyni3pes2ZNUdYYT40e1YhUjVLV67qo54j6yGkXp+wirZW+rvXTaEmNW9XIX41t1VjgpUuXFmWNNHbn1zhkjVV3Me/KRaGV79fFerqY0arRohqtqfemcZ0aN679p9H7Gquu7Tt16tSirJHp2r6ZaGitg0aMalnrFuHbWMeqxvC6mHQXma603TUa19XVxe27a2ndXByqjlMXteNidMv/7yJ2XTxvJobZ1SNz/64vM9G4Ge66rh0j6p9z3Z5h+fLlRVnnFO1z7Sudg3WMaBvp+HdxyX3lxpabP7S+q1atKsr63Ot59FnXNUMj1l2EuWq2DYfrexcjrO2p9dP5SqPhNQZZy0888UTDc+q84uYbt2ZmthZQLgJc29TFfrtruWO0ztpWEfV9oMfpZwldM5588smirM+GrtszZ84sylOmTCnKuj7pfWbWuUyctJ5T70XLbsxmtpXQuUNjsrWs40yj1HWOKJ/LzQ3uuc5ErLs4dLf1hot2y8S/uXVBuc84bh3JjPGq46NcN3c/+ro+B7peaKz6smXLinJ5G6Je+txpWceIzkWZ8bgrZWKAO12zzwV9RSQigP6wO8wtg+keW6lrf6w93SbTvoNpvAB9UXWMM7cMPsSqtx/tCNTrxGeC3xgHAAAAAAAAAAAAAHQ1vhgHAAAAAAAAAAAAAHS1PuXlaiSkxn7qr8SvXbu2KGei1DXmVGMcNSJWlX/l3sVU6nEurlppdLnej4sr1rhRpXGuGl25aNGihu/V62pZY4FVJnLAxf2Wz+uurW2v8akam6kRrc8++2zD82gUp/azRiQ//PDDRXnhwoVFWdtu7NixRXnOnDlFee7cuUVZo3BdBK/SdtH661gpjxsXK+vuORPhr32lz4iLw9W20whq7TN97rQdNdo+EzfrxpGLPy/HDruoc3eMa3utq96nHqPbOWg0cCYOXe9Z36v3qf2q9XFxu0rPoxHUOu7K59K2dM+jiyBfvHhxUda46H322acou6jizFy5M5l4ZL1XN6a1L7TdNKpct+LQuF/X79l4fBfl7+LTdX7Temsf67yv7bxy5cqirG2h20noPKZznbaF1sdtJ5G5f3ePOn/onKfHuD52Y9ttsRFRP9a1XXSN1bLOAXpejU+fMWNGUdZ1xcXEK70H7T+3RYA+V9ruep+u7dx8qefXsaX3nlkv9H41hrv8fr2G21YnIxM/6Y7PrJ3aN26t0vPos6j3mIl3cuPaRc27LUJcBH352nout3WQclH1es+6rYM+Q7o9zcSJE4tyJj4e7UH8ZP/KtOnuNq4ZZ+h2nRjd2Aq3TvRHrHq72mswxfQyJwLtM5ieffwBfQagP3Ti3MJvjAMAAAAAAAAAAAAAuhpfjAMAAAAAAAAAAAAAulo6Sl2jxDNxmBojq/GeGgGpMawaz6rxpxpL2SzSSI/TeFCNe9R7UBoNqrGqLg5bY0/1nC5Kdd26dUVZ4631GI2u1KhjjZV3kdQuJlQjNssRnXqfGpWpkcQat65tofXQ+FWN6Jw0aVJR1ghojafV6ODHHnusKC9fvrwoa0TwvHnzirLGp2v9XSyDjimlEeMaHav3Uo4qdbGpOu5c7HVmGwJ9djQCVyPWtazH6LU0JlXjc6dNm1aUXQS6i4nV/nMxv1r/Mm0Xt82Btr3bbkDHo0bguvh47X/X7loHbV8X362v6zOu9XFj30Unl6+tx+mY1+u59z7xxBNFWaOjNVJaz6/9344ode07bXO3fYHWXftOx5/bZkLLei23Vulzopo960rvQa+tfeyi85WLI9atSLSvdZ7UeW/vvfcuyjpGtW4u1lmv66K+NSJez6910GfSbRWgc6zOE9pn5W0vtI10zVi2bFnD1/U+dV3VNnLbSbi5Tun96Nzr5mp9lrR9XX+4aHS3XYNeS7dS0HGjz5OWtd3Lc4oel5kP3PrhosLd3JsZp27bCz2njqNyPH+j82i7uzVb6+k+47r1Qs/j2qr8Oc2tt3qcHqPrnM75+nzoZ1at99KlS4uyPjezZs2KnXHzJNqjXbHq/R1V1omxaKqTY3Gr1q1T2hSI6MznfXfTH7Hqu1Inz88RuZ99dnL7tsvudr+o1+mf83aV3fneOwXtDqCd+I1xAAAAAAAAAAAAAEBX44txAAAAAAAAAAAAAEBXS0epa1yn0qhgjaLUsovVdLHSGg2pUSXuvRH10Zda1npo9KWLsNV6aPymi0HWeytHwPbS+FuNtFy9enVR1tjjxx9/vChrlLpG1WpkptZf66mxw3qeiPoIXI371MhcbWONRdb4Tb0HPUbrp/Gj2jf6Xo1P10hajbzVempba79qZLhGwep7lcbHan30vfp6RP2Ycq9rpO2CBQuKst5bJrpcx86SJUuKskYSuxhT7Q+3jYBGsmrZRcy6GHktl+vjnm3lYuK13lo/HVMuAlyfC/cs67U0vnrx4sUNz6PXcs+KaxcXrV2Oj9P71PE/Z86chnXVso4XnVO0rrolgW7boNoRT6R9p/fo5mctZ2IAXTy748a6i7GO8PHVLsrYjXW3bYA7/8KFC4uybomgff3kk082LGtfu/VA20vnUo1e1y0XdP7UMalbZui1tO91ftb5Vl93YyKivr30/rVd9Fy6TYiuQ1o/nRv1nDof6HqrdA7XOmgfuLq5CHBdL/QZ1nXIRXHrefSZd2uqmzvL87aLTy/HfTd6fyYaXenzocdrn2ld3drm1kId426tdXOLlrUddSxrW+t5NL5fP4O59ag8j7nn1G1DoGNfo9R1PLoxu2LFiqKsnzVe8IIXNLwfrc9gibMbLPVspl2x6v1tsLb1YKk3MZ5ot8Eyt2Dn2tWX/R2b3IlzVyfPre2qG883gKqI0QfQHzplbuE3xgEAAAAAAAAAAAAAXY0vxgEAAAAAAAAAAAAAXS0dpa5xlfpr7Ro9qvGW+mvwGgfpIm81PlXPo1GXGsOp0avlP1MuxltjOV1cu4sa0vh4jSTXersoVW0vjUnVssata8SqRnFqRKzSeEuNvC1HWGt7aWSslrXeWl6/fn1R1khvjRnVWE69lsb5rlmzpihru2s0qPafXlfbSMemlvWeNWJUx6/WX9ta67Z06dJQOla13hqtqvHpWleNUNV7c1HTLq5Vx5r2mY5HbWsdF3p+7RsXV+Gin/VZ1vsqP+Pan/rsuHO5qFs3Bh19RjQKWvtMx+yyZcuK8u9///ui7OamF7/4xUVZI2Z1rOl4zETnR/j4XO1PvTdtU6Vzio5tjc+dNWtWUdb5Qvuzr7StlI4n9yxpWWlbadu6KH59NrQtXbxz+RnQP3N1cpEv2i86/mbPnl2U3fh266q+rnOUjl0dixqNrvXR+9LnU+vp2kjPo2WdS92zqltd6PFunY6ob3edA/W8ej2tkz7f+gzo8W4rEhelrs+Vi6XWNUO3HtH71LZYtGhRUdb70mdeuQh+XS90OwgdN9rfeo/6ekQu1sitGW77HO1bF5nuPi+6+HjtDzdXN9uGp5fOedrueu/ajtrful7ovev402dI5wC9bvlzbCZ6XttOn3fdUkG3PNBjlHtW9POLji+td3nsdCqi//7X7tIWVSNjd2W7tCvOlljcwcf1WTc/ixgYnRJRuasM5HzYyXNxt/b37iIztnZ1H7cyt+xu81K3of92jnbBQGL8VcdvjAMAAAAAAAAAAAAAuhpfjAMAAAAAAAAAAAAAulo6St1FOjaLBO6lMZYaJepijDUOWqMxtVyO+tX4VBeZrjECmeh1pe/Va0+fPr1hHTTm18WnurhZjejUSHKNaNZ4BBcZ6qKXI+ojVF2faD1Wr15dlDVmU/tE703jTZXWQ+9fY4E1YtfRa2mMp57Txf/q61r/tWvXNqyPjs3ye/RcGpn7+OOPF2UXB+vGmkY+6zEa46rn0WhUbV+tm4tp1vO7aFv3XLtI3XJsv4tJ1zG/ZMmSoqxjXuunfajjy20ZoO2ibapjXPtco4cffvjhoqzjUften8cJEyY0LLvoEu2/8lyk84vOhXr/06ZNK8pTpkwpyk888URRdnHDGoerbaFjpxxn3U46d7loMDe/6fjR51KjgnUMaH+5qPjyeFWZNcNt96Eykdj6XGq/6Fyn9+y2gdC5WseJ3r+rp4tJd/OB1lNjzvUZ1rhxPV7nS733ct10/nD3rK+7+UrnG703FzWkc4a+rs+VPkva7tpPep+u7XT+0+hqN3cqPUafFR03+l63dUp5rtJzaVnnZLe9TSYmVt/rYvvd5wsda9pebosRnR/0OdDPDi4aXMeW9rfOtQsXLizKOpb1c6CuR1oft2aXuUh6rbduhaDX1m14dE3RNnLbHOg4dbH1gyVKvdu4KMPBrlPupVPqgd1Hp0QftjK3dMo9tEM3x8UO9vvplO0IBmPbYXDIPKN8TgEAoHX8xjgAAAAAAAAAAAAAoKvxxTgAAAAAAAAAAAAAoKul83I1ClZjHLWsMZAa+eLioDWSVKNaXYylRpJqLGVEfTSli1DO0EgajR/V+rmy1ltjWzVKVuOXNQpWI0A1rlPLLnpb21HjLbX+Gh0bUd8uGrmpEaW/+93vivJjjz1WlDViXa+h9dCy0thQbWuN6HRxsy5K1UWGa/So9o2OTb2Wji+tj7ZPmbajXk/fozGxes96vKPHaF31udM66LX0HjQyXMemxspqu+jzrmPcRee6Y8r11jrpOHrkkUeKssbQ65h3Wyzo/WuMuUbMajvqONJnUMv63Om40LhkjYvWsl5X+9vFk5df17Gq96ZjW6NxJ0+eXJT1/nUMulhoN2e3IxrOjUuVuabeh64fek5tQxd9rGuEtpOuF81i1ZVez9XbbU2g19Nx6bYW0chmHaM6Htzz7bb0cFH1Oh60/3RMaj21Pg899FBR1udZ52oXM91sjnVbo7i5Xtta6+qeAX2vlrX/Mp9ndG7TurntKvRaOmZdWzTbfqHRMdqvbly7rUAi6j+3aD9rO+pc59pLaT3cfKhzu7aLPge61cXSpUuLst6zxorPnj27YVnnUaV94LZV0fVLX9cxoc+Nbmugc7a2g0abR/jPmtrWrg+0HXXt1LlP138dp+6Z07U88/mlkw32GNmywR6rPhjrjMFpoCKYGePdY7CuH62sE50QK98p8enom3I/dfJz1MrzsSt1wnMJoDsM1OdU5qv2Y22ojt8YBwAAAAAAAAAAAAB0Nb4YBwAAAAAAAAAAAAB0tXSUukZuurLGL2p0t5b1eBerrBGQLq5YIyAjIqZPn16Up0yZYo/rpZGTGnepNFpSYyw17tK910VgughevWeNNNWyi3nX6E49j95jOXpV+0SjpTWGVyNKNUpdY0OVtpdGmmrkpovh17KLm9X7dPG3WodM9Kxy5yn3set/7RPtKy1nxp2eR+k4KkfjN7qWxn4vXLiw4XmU3pfGs+o4dZHYrs4R9f2m0cYPPPBAUf7Vr35VlB999NGG59HYWz1PJhZZ+1PHsraLzkF6fq2/zkELFiwoytqmGsOrkfS6jYK2b7kv9Vzari4KW8e2nku3LXBj1rVRs2jrLBfZrvS513q5KF9dM9x846LydV3QsaSvl7focHOU9pGLqnHbHbj+1fO4+dBtG6FlHa/aRnotXSdc5Larj9uWQNeFJUuWNHzdRYy79aJ8bfe6toueS9tCuXmi6pqh13LclgKZ87eyXrjx596r0ekR9VtaaCy5jgt9Xecet7WGXk/nGLcNia5hGp+u64XO5/r8aVy5jgOtj7av1k37VSPc9Vq6FujnJh3jK1eubPheXRf0WdQ6R9TP4foe95la78F9HtF71nHhPrO758+112C0u8ezdlosLganTo7qy4y1TpsHOrk9d0euDzpt3OwuaN/u0gnzXSvPcrvmgXa1Qye0Zzcjprh77Iq/i3Ty33c6YczyDKET8BvjAAAAAAAAAAAAAICuxhfjAAAAAAAAAAAAAICulo5Sd7GXLmpWIyA1QljjIDUqYdOmTUVZ4xQ0AlNjxfX8EfVRluvWrSvKEydObFg/jZDUmGEXb66vawyynkeP0QhfF7PpYr/LUbKNaBtp32idXXxqua4u8ljjULW9NZ5e36v342Jy9XW9lvaBi+6sGtWeieJw966vl9tRI231PS5+WtvRjR3tTx0j7px6vGsXHYMaT+4iq/U51YhcFwPtYoTKdPxrefHixQ3rp/Hm2r46F+i1dexoPdxzpxHBul2AHu/iiXUOWr58eVF2UdMajavx3S7mvHwurbeLrdb5TseL29pC+9BtVdAOmYhnHYs6/nTe1vlG20D7wsXga5TxpEmTirLGp+s2HDruI/zzqmUXZexisPW9btsQ7VPtFzfvuTVDnxMXy+/WOTc3unnSjTeNp9d71/roONf6lI/TNnVblChtF9d2bqsIt37o/bu5VF/Xsvt8ody2Le651ftynwX0WXFrtsaWR/jtN/QabhsCN9+4MaV9rNsl6DPxyCOPFGWNVXdR6mvWrCnKbksB/dypz77eo24LoNfS9VXbV9+r8fS63mk76NjXuSiifs7SeVDbV8esjgXtT7de6Bhxz6zbVkXfq/fQTQZTRG4nx/Rh99MJsYjteiZauZdOqAP+V3/E31aNWG+ngRqPQDu453FXfvZq17Wq3kt/yNSB9aP9iFUffOgnAGX8xjgAAAAAAAAAAAAAoKvxxTgAAAAAAAAAAAAAoKulo9Q1olFpLKVGLmrE5ty5c4uyRk5qFKPGO2qUpkZdajRkOd5aoyL12i5KXWMjNd7dxVJqdKmLltb3rl27tihrzK/eg96bxq1qfbTsotE1DsTFF2tsaUR9bIi2hcYZz549u2E9Zs2a1fAa2l7az9qfLg5bo6W1TV1cp5a1b1y0rYtMcbG4er86rsvn1YhWvU8dCxqH6/pTz6NR0C7eWseXxkVrHLjWRyPDtS30udO+17KODxcj3yyGRu9B703j0zWWXO9Nr6FtpONLz6mxtxoHq+NII3D1edTrurHmtkLQe9Syzj8aq65jojy+dOzoubSvNJZXo+H1GdRnatq0aUVZ43nd3NeO6C+ti3su9d61Xjr3aCSyxhS7KGN9XftUY5knTJhQlHXt0Ncj6se+ll28sJt/dU7Tsraz1lX7192ntqnWR/vUrU/6PLgYdn329L06b2n8tK4L+t6ZM2cWZRf1rWuhliPqnwE9r96zjikX0e7invXeXCS70jbVttD66Fhx64WLsHefTfS6bi7Usj5/Onfoc6Bzp5Yj6p8LpdsZaP+77SF0nLqoereViD77+kzoPehz4/pex52ukbru6Jqn7at10Ovq2qHtruPVbUHk6qnR6xH185HbksBtN6LneuKJJ4qyfh7Va+v5dd3Ssh6j47ETZLd2aYdOichtVz0GKkZwV/YZBk6mb9s1Brvh2W+lDq2042CfT1rRH7Gqu6IdWumzwdhPalfOK51ooOai/mrTXfmZp5U67Mrz9Ecd+qsNO+GeO0Hmcy1tNfDog87CdgToBPzGOAAAAAAAAAAAAACgq/HFOAAAAAAAAAAAAACgq6Wj1DVa0sWzamSoi1jV82jUp8Z2ahyyi1XX80TUx3tqVOa4ceOKssYxaBSlRpfqMRp1qtGXep+urPV2sdd6zNSpU4uyRnpqvLDWWa/lonm1b8pR6kqjTjXued68eUV5n332KcouVl/7R6Nb9f7LMbm9NKJT66p94CJjlYtw1f7T82tZ66DjV1+PqB8j2hYaRavn1THo7lMjTfU8ep96DxqNrnXQMaX0/PqsaT/pmHLbBbhYXPccRNTfp8bJ6n3qucrt3UvvU+cIvQdtF32OtM907tB20bHpxpq+182Jev8aw6t10zlH773MjQuNydX5TuOctR2nT59elPUZ1/nFRWf3lfa1lrUvXJS6br/h5httZ4041vHgytov2pYaBx1R36/aZ/p86P24e9a21Xrr6/rsap10zdDxoHOdjnWNX9YobrdmaD1d3dzaqduW6Pyk4037z22NoWNY+ykiN9e7mHiNltbr6Tqp96PncbHf2kauD1zdtC00ZtutQ+48ei9urtKyxmdrf7vtICLq5xs9Tsem+xzl1g+3Tui96TjS9tLocr1/F7Ol87mLK9d20bbWuul40mdUy9qX2o7aB24+cPcYUT8/apvqOqzn1ft0n0Hddgz6OUW33tBnXD8X6dzS7PPlQOiGiO7BWu++qhqX1w3t02kRgQPZpt3Qn52Adsxz68RgivHclfXrhHbZHdcJZ6D6YCDjoTv9eRwMOqUNO2E+6W9V4+y7tR2AKpr9HX4wPiO7w1zXqk5po876aRYAAAAAAAAAAAAAAG3GF+MAAAAAAAAAAAAAgK6WjlJ38ekae6mxjBoHOnv27KKscZsuel2vpTGyGpdbjlfV2EiNptQISaX34GJxNUIzE4urZRdvrTGbGk+qMZ577713w7K2qYv41fprf5S5eGK9hr5fr6f3r/3vYu81GlfvX+tajjDupX2g5yzHvvZy0aMuLljL+l4ta/uW36N9qGNSx5eObT2Xi0B1ZT1e+8nFgWsfa900tnjVqlUNz6/0fnVMZJ6DCD93aN9qFG35/Y3q56JrdQy6ucZF+KpMP2n76lYOOiZctLaLaS5z0e0uckRjb3V7hhkzZhRljSzXONx2y2zloH2hUb56f67dXHSznlNjk11UfrP1IrNdgNsqwK0Z+jxo37kYZC1rfXTO1L7WsraptpGj96X1d1tR6DyUid/X82h/aFkjvCPq+0qv7bYj0P7UucGtGZl1Ts+vx7socT3GrReuTbVf3Rrm4uL1dZ2T9Dl360uZtqPbksCNcb1/t2a446tGo7t+0vZ1kfr6ura1O6eL93Lzkraha08dE/p5t1wP5Z41vWe3Drn4dF0XdA7RrRnc58NO1g2x6tgRcXTtVzX2E+g12J/HbohVx47os/bLrBO0O+Dtis9a/fEMEgGPXa08tjLPSCdvMzJQf59qpQ7Z9mzl3jplDuE3xgEAAAAAAAAAAAAAXY0vxgEAAAAAAAAAAAAAXS0dpa7R0vrr7hrdqGWNJNX3Tp48uShrtKQerzRWVKMby3GrGhvqIqSVxpu6SFONolQuOle5CGS9losS1xhLbS+NW9f6l6O+e2ncZrmeGifq6qTn1T7U82qktb6ukZsa0al9o8dr1Ku2r0bDal9qWaMbXCyu3pdGpurxeh6NbS1HQ2hbuChod29aDzf+te20b7Qeev/Lly8vyhodrc9IJt7bxeIqN971XprF8+p53Xv0Pl1faRspF+/q7t+NcT3/2LFji7KL4NZzum0d3PYFzbhIYh1TWm+NUtcIf5073Jhvd7yLi0fW6+j41mdJ23zWrFlFWZ8rt8Zo3+n2G2vWrCnK2T7S+umfubh/t2a4SHa9B/debUddJ3Rt0C03dP3QceLWWOWee7137T89p85/Lj5b53Pt42Z9oO3i1j0dX3q8RmXrWqXH6D1o2UXnu+dHx4rKbN3gtnZx25ZoO7pnWNcwPb+uC9om5ah9/UylZbe9h1sb3OcLx41BFxPu2s7Fqiu3XmQi4t1WHfpeXS/c8619Wa6ne4/j1gudN/S5mz59esOy224js4VEJ+uEOLNO0SmxZQDQSYhVB6pzzw3PCnoxLpprZ5v0x99x6DMMtMwY7IS48laO6W9V65Btz064t1bxG+MAAAAAAAAAAAAAgK7GF+MAAAAAAAAAAAAAgK6WjlLXiFH9lXoXJ6xcvLVGMWr8rcY+rlq1qihrpG45In316tVF2UWAaiylizXWKEuNGdV71nprnKaWNcZz4sSJDV/X2M+XvOQlRXnfffctyhqH7GJYXWS4KscgaHyncjG/GsWs9XD3k6Hv1bZz8bHaH9p/Lgpf20LvxcVzu6jkcltpbLOLYnXRyS7SW+ut53fRsNqf2i56rfXr1xdljVjXZ0KP0fvUemZi5dyWCuXj9Fx6nzrOXby5zgt6jItt1shfjQ/W+uj5NQpa42Z17Gg8sYvm1rnJRTy7uSWivg/1nrU8YcKEoqzPpkZqT5s2rShrvLYe77QjGtfFC+s409fdOqF9oe2px+sxGiev68fatWuLso4HfQa0HyPqx5Crt4sB12O0LfSZds+30te131/4whcW5X322aco67Pk1gYXq56Jw3Z1c3Osi6LW4/X8zcaevsc9965v9Jlz19DzuGvpPeszrc+963vXH3rOTHy6Hq9103bXcaB0TGt9li1bVnfcunXrdlrW9nVbxjhVY8K1HfU50PvXuU3ndreVhKuPRvDrvei6o3OOfn7VftW21nlG5x+3jUj52lo/PU7bRe9TI9C1rjoudI3Qz9c6h+o59d4GS3y6k/2sDOzu2IIAvbohKrGKdq0Tg7XdiD5Gq5o9K900pjphbdzV7bm7zIODEW2N3RVjv712p/bkN8YBAAAAAAAAAAAAAF2NL8YBAAAAAAAAAAAAAF0tHaWuXLyni+d2EeMa9ehiRSdNmlSUNeqxHIWu0ZQad6yxn3qMvq6xmRozrbG6GmPpois16thFMWsEqEZaahTu9OnToxEXV+0ieN17I3z8jYvGdRHlLi7ZxYO6KFk9Xq/l6qzXVS5WXevmIl+1rPUsX8tdW+unz4Lem8b56rhz8fQuGnby5MlFWaP3NUpXr6VbDWiktEas63OjscBuCwLXjuWxpf2QiQnXZ0djb3VLAo161Qh07We9H71nFyWsz6aeX+ugbbp8+fKi/OSTTxZl7Ve9Lx3v2r7lZ1PnS50jtazRvXoP2hZ6jJuPXCx0OyLBMs+fi+N1W1S4qGttG+07N6Z1LXBbb0TUxx/ruVx0vpZd9LVbM9yzrv2oz/3s2bOL8pw5cxqeR2mfan1cTKr2jRsPbi3QftKyq4PbVqJ8XGbudXH7+t5m81Wj49113XYgbn3OrNU6bnS+1dfdPbp1Sz9T6POnz41+Bomo/4yk64T7TOW2OnHrhxtrbr1wMeFuHdHPVzq36zFKn2m9L213t8WDXkvXYF1rdA3Wsq4X7rNPuR7adtr/rl10PtFjdL3Qe9B703HttoXphAjJdqkaGdbp9747RaCh/2XHU6c/F4108rPSX+3ZyffcyXb1OtGufiL6GLvCrl4n+mOcDsZnZVevu51wzwAAtAO/MQ4AAAAAAAAAAAAA6Gp8MQ4AAAAAAAAAAAAA6GrpKHWNa1QaGepicZVGRbo4V42idMpxMRrjqfGVGvupUZmZKHUXp6n11rhKjbzVskZRaqSnRkPr69rW2l56X8pFIzeL1MlE4+oxLurcxeS6qFqtq76uEcRKozv1vS4yVvtJ66D3pRGgWnbXLXMRsKocj70zek6tk45rbWsdIxqvrDGpek439jUqWvtYY6M1/lbro/feLJrYbZOgca36LGi8q9JnZNq0aUVZn0Gtq96DPst6ny6qV+ugba33qVs7rFixoihrG+l5XJR6eQxp7K2WXSy0vl+fC51H9Xj3nGr92hGPpdd084qWXYywi43W1/W+NRLYjVEdA9oX5Sh1HTduuw5X1uc4E6Wuz672u44h3VpEnwcXre/mIdd2rr3cebTPMscod60ybTs9zsVy6/HumXHndOtiJjbarYuqlZg7t9a4qHLXx7pe6DjTz0ER9c+FrhP6HOgx+n6dAzNbl7h703rrGNdnXJ8b/aylx+tzo/esdXDbLmibuudY6+DWC11316xZ0/D8er8R9X1Y3j6o0fUy64WOTV0jtO3cZ1AXeZ/57N+tWl0rB2NcJ7AzAxX93B916ATddC+7o129TvRXPYB26oR1whmMz8pgrDMAAJ2A3xgHAAAAAAAAAAAAAHQ1vhgHAAAAAAAAAAAAAHS1PkWpu6hSjY100Y3KRVprJI6LAy3HxWRitjWSVqOYlUZxa9yu1k/PqVGUmehijat0Mbpaf61PJibcRamXY4Zce7v4dD3eRRs72hZadhGw+rprU71PN770da2ztp27LxcDHVHfDxoh6p4Lfd2NTdcfGoFejrpt9F733Ol1NQJ2ypQpDa9b9dnU17V9IurbSMsa+6pR6tp2Gsnr7kHroefX1/X50rL2jXJRwNq+ep4ZM2YUZR1fei/aRlr/8vjVdtHr6Xm1jV00upbdfSptL/dMVeHu3UV3ax3dNhsuel3PqXOsuycXq67jsPxn7plwWw247TfcOHbzpI4HjYfW97o1Q9vXtZ2bJx23lYS+rm1S9fzlsefmbm1rfd1tLZIZX5mtMbR9M1vDuKh299nGrW1a1vGndXbzlovAdvH9EfVx5RpF7trdfT5xMfluXdDjta463vU5cFvv6Ov6WcvNA3q8nt/1meunzBZBuo1Idp522764zxrKxda7eSnz+ao/oit3R0RfAh7PB8BzADTD8wEAAFrBb4wDAAAAAAAAAAAAALoaX4wDAAAAAAAAAAAAALpaOkrdxVi76FGNX3Rxq46LtHZ1aHZtjZl0sbp6XuUiad21MjGWeoxG/rr3uhjPqsrv1eu5qFNXDxe5re3o2t3FPruYYhc3nqlzhhsT7YxlcpG5ysXQ6rhzUaral+550XvTyFwXDatcDK+LWC0/K3pveg8uUlrPq7G9OnbcVgVKj9FnzdXbxWtX3UbBcVsqlNvdRZBrndxWCq3IxOdW4ebVTKx7VdoGmbhj96yXn0+Nms6Md40Qr7pmuLq6MZfZxqIVWgcXn+5iqV1MttuiotnYy6wZLn7b1cmdP8ONHfccurZzz0FmHXLrdybC3J3HrU0RuflNuTZ19+Pq7eZ8XcPc9jEqM59l1s5MnV0fu2fXjcsIP3aU67fMXFSVe2b7Y04HAAAAAAAA+gu/MQ4AAAAAAAAAAAAA6Gp8MQ4AAAAAAAAAAAAA6GrpKPVMLKeLnHSx6lXjw5vVwUVOuhhzF3/r4ln1dRdL6SLg9boaoanX1TZyseIuSrsvMZkurjUTS+3ofbpz6j1oxLZrO6Xv3bJlS8PrOi4yXSOtnXL7ZuLHXbSqaxd3nlYi9t14Ufpe7Y+MzL03o9fbtGlTwzq5e9NY8ar1c1s7aL0z4z0TwezmIlV+Xce2e3bcPJqJ/XXR+1Ujpfuq6jrhnp/Mc6jcdhDNtsNoZRzo+HbXdmOiamy7m29c3VybOq6t3Tzk+sPNw65uEbl4cHcPbo2pGv2cWZ+Ua5fM8+mi6l393ZqS+VyQ3TLBHZcZO5loeFdvN37d8+Tqljm+6hzi5iK3ZUOmDZvNwa7tXHtltnKoug1HO7bYAAAAAAAAAAYaP+UCAAAAAAAAAAAAAHQ1vhgHAAAAAAAAAAAAAHS1dJR6JnrVRYBWjXp058y8Xr6Gixx1x2ci2V28uYs63WuvvRpe191DJjLZ1T8T897sz1wkaKbt3DldO2b6KRM962Qif12UtEbwZqPBlYsxd+2odc1ElFftj77E7TfiIv9VNp5V66TR6HoN3XrAzSnu2pl5qmo0s8rE/Lrzax+Xj3Hx6Zm6ZmLVM23UDlWjnFsZo64vMmO0LxHyro9d2cWqK+07rbc+A3rOzBqr3LzqzqkyEcpV48mzXB+6OdPV1fVZ5jnJrIVu3W5lnqj6fGYi71W71oVmMm3tZLa9cOMgc/+q6mdWtx1DZt1RVT8Tl2XmH+Xmf1fvVtZCAAAAAAAAoBPxG+MAAAAAAAAAAAAAgK7GF+MAAAAAAAAAAAAAgK7Wpyj1TFRpJgJdyxpDmomuLMc7uijLqvGurcRMZqJRlcZ4ZyJs3f27WNFmccGtxGZWPd5Fprv2cv2n7eXus2rEuIt2d69nufHfSjS8cs9I5jnoj9jTViO5M7HFmWu0GpG9M32JRq9yngjfFpmY3ar37LaR6Mv2AX2pS+Y6mdjyqmuGG2NVo577IhPT7I7RdVLnQ1X1fjLrdiZuvBXNxkrVrT7cOlF1u46q0detbBmTib9XVbc5qbqtQdmuiFxvh1Y+v7ho9HatzarqNgjlurpz9eWz886497YaAQ8AAAAAAAAMFH5jHAAAAAAAAAAAAADQ1fhiHAAAAAAAAAAAAADQ1dJR6qqVmF0X3evOn41rdJGpGZloeK2TRrVm4lb1vS4+fq+99mpYzsReVr3fsnbF4Sq9TzdeMpHZem/Dhg3b6XszUaJVy83GXdXo6ky0atU4+IyqUd/9JRMTnolOzshG1LZDf7Wp3nO7+rDqvNvu67TyzGSi3128tdJ21fm2fLybW90c5ea9zBYSmdfdefQeMnNJK/ojPj3TZxF+7dV71mPcWlp1js2s81W3IsiMTRdjndnapqrs9jT9zUWau/Zq1zYcrg6tqDqeWlV1vaw6djKfrwAAAAAAAIBOx2+MAwAAAAAAAAAAAAC6Gl+MAwAAAAAAAAAAAAC6WjpKPROL62I/q3LR2M1k4oE1htZFbrrXNZ5VuWjXTJRqpm56/qpxle3qj+x5MzH5josm1ihcfb2V+8mMlV0RE1o1qtYd486TGe+qlft0Y7n8ZyoT+1o1DreVe2hlzO4Krm/dMc6uitLvjxhhNx5a6QutT7ldXYx55v06dzla76rx224edvOk64+BisnOvN6M2z7Fxcpn+i9TP3d8f8VjN1I1Ajszv5aPycw37Vob3VYayt1DJj69P9Y8lYnF39VaiVLPjOuBGvsAAAAAAABAq/iNcQAAAAAAAAAAAABAV+OLcQAAAAAAAAAAAABAV0tHqauqkdmZSEsXearxslouX7ddcbB6HheFq3XVsovizkS1ZiLcq8Z7N4tSb1cstRsLmVjgzD27WGAXAVo1wj7TH1mZOFXX7i6qNqPqdgGtxMq6Y5rVv+q9ZbY26I9Y6E6LnS5fT9uianRvf20HkFU1ajfzzLh52LVTO9sgEzPtjnfvzcxLmfNUjVLP6I9tDKqukeV6uD5vV8S+qhqfnrluZtxktnxpl3J92tXnmSjuVu6nP7ZX6A+tbJeSfY+b+zJR+opodAAAAAAAAHQzfmMcAAAAAAAAAAAAANDV+GIcAAAAAAAAAAAAANDV+GIcAAAAAAAAAAAAANDV+rTHuJPZ/zSzF6zbG9Htx9pq/arub6n1y+zvmNmvcdiwYUVZ9zZ37ej2D8/sf9qM2zO0lf2nW9mv2bV1Zt9SV3bnd/u5lvdedWMvs2es2/+36t6omf1Z3bXceVRm7DTbw76q/tgD3T2P/bHXq+v7voyVzNzWH3sMDzS3NlTdi9mtE32ZD6s+o5m1Tsuufm5Pa72urhPuuqo/9gnPyMzVzbQyv2XqlFkzMutqZpxWldljvF39Wm7nzDyc2cO+lXnYydx/1Xq682Rer/rMueObzVF9ec/O6gEAAAAAAADsjrrv2xUAAAAAAAAAAAAAAARfjAMAAAAAAAAAAAAAulo6Sr1q/LCLdt1zzz0bvu6iTd0xGiMb0XpkbiPuflyEpt6b3kMmGlnf666Via7ORLs3k7leph6Z2PtMrLhrx6pR0lWjRLU/yu+teq5MhH8rUaeZaNiq568a25qNRa66nUHVZ7nquHDjtGoscuY5aFUmDriTVN2uwsWhZ2LC9fXt27c3fN1FY/dlWw4nMw7cuuLWQHd+10ZVn/WqkdNVZZ7t7FqViRZ312hlq49MJHa75nN3/nZtveE0O09fPku04zyZNs2M2Va2c3H1yWyp41SNWO+LdvUZAAAAAAAA0G34jXEAAAAAAAAAAAAAQFfji3EAAAAAAAAAAAAAQFdLR6lrVKuLoXXxnlWjcDX2sS9RxC4y1x3jIl2rxo+6SM+q0ZruPLs6PjkTXeperxr7XrUOVaNB3XjMHN+uWNxm18i8XvU8buxkxlqnxHZnxr/WtWrUe2ZctGsstLMd2xWf3Mr5q5wjM55cHHEmTtn1nY4HV87eaytx1G6c6Tkz95CJ1m6l33flmHHtkI30rnrtqv3XymeBdkViZ+LTW7lWXyK2M3Hi/b1mVO1v9wxl3uuumxmLVfum3B/9vZ1Bs2u3+/wAAAAAAABAp+CnWQAAAAAAAAAAAACArsYX4wAAAAAAAAAAAACArpaOUq8aYduuyOFslLiL9KwauanR8E4rEeAZWoddEWPtoj87JTa6V9WoTx2bVWPed4X+qEem3Qfy/jNx2ZntD6pqVwx25lnJzCdV55xdod1joer5qs49LirZld0Y6EsMcCtjtJV2aVcdWpFZX6veY9WtR/pyXqfqc99KRHd/yNShlZjsdry/rzJR8u4zoqtzu9rLjZvMdgdZbv7KzGv9rV2fFQEAAAAAAIBdjd8YBwAAAAAAAAAAAAB0Nb4YBwAAAAAAAAAAAAB0tXSUeitaiRbOvF7mIppdPGY2rr3KMf3xXqVtoZHhrn3LkfdVIz5dhLTjoj6rRiSrzHUzsddat7322qsou/HVLFa1lchgvZ6ex21P4NolE/s6UDG/zfRH/Gp/x8q6uUXL3RCf7sbgrpJ5/vSY7du37/S97jzZe23l+WtFK2O6lbq5qOSqUdFV14tsnfry/kaqrm1u3s6uGVWu5T6buHbPRGxnx1O7YvKrcu2SWc9d3Vzb9fezW/XzSDOdHJ/eiZ8vAAAAAAAAAIefZgEAAAAAAAAAAAAAuhpfjAMAAAAAAAAAAAAAulo6Sr1q5GTVKFyNJ3WRkc2i1DXWcdiwYQ1fd3HHVaPU3XWrRsarViI9W41l3nPP/x0GWj+NGM5EuqpMvGkmFreV/nDndzGmmfFR1kqkqWuXTH9mxmwmMtZFo7rn11232ZjIRPK6seZiizuNi8ztxDq7dm93vas+G5k50EWjZ9YSlYlrLqu6pjlVnzPVyjrRSt2qbrdRNa662bXclgVOu+KxW4nrzryemeerrp1V6+DWv1a5taFq37j1PPPZIRNX3h/R/E7V+ncKratbLwAAAAAAAIDBhN8YBwAAAAAAAAAAAAB0Nb4YBwAAAAAAAAAAAAB0tX6LUs9EfbpY3O3bt+/0vX0xUDGV2Tj4nXExt5njy7Gt2j9V29tF5maitTW2vapMHGrV2NZWYl4jqsfYaxSpq0dGu+L/3Tmrxqe785SvVzXC2vVt5r1Oq/NIo/O4c7o4Xx0H5TFUNcLaqRp/3c4o5YjW2jkz/rTdWplXm7V35lxV5+IMd/9uzVStxI275y0Tse62ZcjUrVmkd3/MjZn+yMT298d2Acq1adUI9L7E9Gf6U2Xi09s192Yi1l0bZe7Fbe3RikzfN6ub2+olI7PmZ9Zmtw0HAAAAAAAAMJjwG+MAAAAAAAAAAAAAgK7GF+MAAAAAAAAAAAAAgK7W1ij1TNRnK/HpzWImXayji9itGofq4iTdMcrdm4sYrRq3XTUWt/weV28X11k1ujUTuemiejMRyW6sZY7PxL/3JV65FVXjmzOxqi7C3o2dzLOSjXN146VqdGsmnjmz3UAr0b5urGXaoupWCOXjWolVV/o8ZiKJ+yrTJpnrZOaDds3h5fNUjYSuGiHu6PmfffbZndahajS4u1YrUe1Vt0lwyuvFXnvtVem8rUSduzGbiQlv11YEVc/Tri1Dytetem+ZZ6WV+P+q46vq6yqzjUBG1c9sZZk1ppU2rVoHt9a2a20CAAAAAAAAdgV+YxwAAAAAAAAAAAAA0NX4YhwAAAAAAAAAAAAA0NXSUeouDrzuZBLX3K5oRT2PRqyWYyJd3GUrsaouNrJqrGimLVwspd5z1QjoZnGd7YoDz8TZZmJD3X1WjQ7OxDfrOd3xGt/bLGLWxcR3WrSoPr/uOepL1HRG1bGg3HNXtX2rPjtVn992RXlH5KJxW4kD1jHvxkJm+4Mq13fcs1T1vVVj9t0c3mz+yMSnZ/rIrVVufLitSFqJwa+6hULmvVXXOadZ3zf7DNCr6hxTtb0yY9P1WdV46125jvQl3jszZjPx9JlxnVl33fGqnWtbX+3Ka5Wv5/qslTWsXbHtAAAAAAAAwK7AT7MAAAAAAAAAAAAAAF2NL8YBAAAAAAAAAAAAAF0tHaVeNVrXxWS6uEY9fyYOu9n1WpGJ5K16HhcR7OItNZLetYtGY7vY0lZi5Mt1cq9n7sEd/+yzzxblbdu2NTzejTsX7Z+J83fnz0ZdV423rRrLXfVarT47VfQl2jcTydyuGGZ3fCZi19UzU/9MrHM2jtmdy92/e0bcWHDHtzpflLXynGRk+nQw0ftxc4aLTHfzWGYbg6rx6W58Vo1rzmzpUH6PzvuuTm58Z8aIu7dMNHrms0N/b+mQmYeyz0274rGrzsOq6pycqUPVY1wfZJ6tqnN5+TytjFl3vU6O8wcAAAAAAAB2BX5jHAAAAAAAAAAAAADQ1fhiHAAAAAAAAAAAAADQ1dJR6sOGDSvKVWPS2xVzq9HAzSKj99prr6Ls4mmrxphWjah258/EjbvXtQ7udRfd3IyLg60aOa7HaB8ojU9/5plnirLeg55n9OjRDa+l71XadlrOxPwqbbtmfd/KGHFRwqpqjKmLEXb33ErErGvf7PurRulmntlMnLGLw20lht5FBGfnLJV57tzxrk4ZfalrM5nxkenTVtYPN2dmIr37Uo+qkeOZ87tnOhOlrvef2XIj0++ZKHE3hl2ddayUaXy6zvuuHiNGjGj4emZrgcw83MpWBJn4bce1dStx7s3Ge9VrZN6bvXYjVcdmK+tFZiuAVrabyEayu+e06pzfSpS605fPmgAAAAAAAEAn4DfGAQAAAAAAAAAAAABdjS/GAQAAAAAAAAAAAABdLR2lrvGhLjbRxT5muKhSd85yHTJxs67eVWPVq8rcWybO1b1XuSjRcv2rxqFm4p01Pn348OEN66RR6vq6RuS6GHYXEeyOybS1Rvi6evZFJkrfycTQVo1YrxqfnjlPX2SihF3MbFWZmNyq58/E2SoXT94smthtpaBaiU/PzIOttHsvt2ZkrtNKzHTm/vSYTFx99hoqExvdrjhtN2dUjZ92r2fGVaY+bu5163dEfZS6i33PPIvt2orBtYWrZ0bV9aJqtLl7b7Px167I7b5cu5ebb/sjurtdz2hVzebDzDjKROyrVtfwRtqxXgAAAAAAAAC7Cr8xDgAAAAAAAAAAAADoanwxDgAAAAAAAAAAAADoakNqZCACAAAAAAAAAAAAALoYvzEOAAAAAAAAAAAAAOhqfDEOAAAAAAAAAAAAAOhqfDEOAAAAAAAAAAAAAOhqfDEOAAAAAAAAAAAAAOhqfDEOAAAAAAAAAAAAAOhqfDEOAAAAAAAAAAAAAOhqfDEOAAAAAAAAAAAAAOhqfDEOAAAAAAAAAAAAAOhqfDEOAAAAAAAAAAAAAOhq/z938NvWfdXI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B8YAAAEQCAYAAADCsB5YAAAAOnRFWHRTb2Z0d2FyZQBNYXRwbG90bGliIHZlcnNpb24zLjEwLjAsIGh0dHBzOi8vbWF0cGxvdGxpYi5vcmcvlHJYcgAAAAlwSFlzAAAPYQAAD2EBqD+naQAAnnBJREFUeJzt3Xu0XVV9/v9PCOR6cr+ThATDTVBhiKCVO6KoeCkWQWoLQUGsoFhbUOzPigpWqFUYtFLUFquAWih+URGFr9Ly9VIv9YICAgkhkJAruZArIbB/fzjO6rNX9rPzWWfvk7PPzvs1BmNMdtZea64555pz5+ycZw6p1Wq1AAAAAAAAAAAAAACgS+0x0BUAAAAAAAAAAAAAAKA/8cU4AAAAAAAAAAAAAKCr8cU4AAAAAAAAAAAAAKCr8cU4AAAAAAAAAAAAAKCr8cU4AAAAAAAAAAAAAKCr8cU4AAAAAAAAAAAAAKCr8cU4AAAAAAAAAAAAAKCr8cU4AAAAAAAAAAAAAKCr8cU4AAAAAAAAAAAAAKCr8cU4dkv/+Z//GUOGDIlbb711oKvSNr339J//+Z/Fa/Pnz4+5c+cOWJ0AoJt96UtfiiFDhsRjjz020FVp6rLLLoshQ4YMdDUAoOMNGTIkLrvssgG7/ty5c2P+/PkDdn3+7gAAu5fB8vcZAOgmQ4YMiQsvvLAt5+LnPUDf8MU4+t2iRYviwgsvjAMOOCBGjRoVo0aNioMPPjguuOCCuO+++wa6eh3hc5/7XAwZMiRe/vKXD3RVAGCXYG1ozdy5c2PIkCHFfyNGjIj9998/Lr744lizZs1AVw8AOkbvD/31v6lTp8YJJ5wQd95550BXDwDQjxYuXBjnn39+vOAFL4gRI0bE2LFj46ijjoprrrkmtmzZMtDVa9n8+fN3WOP07wcAgF3rt7/9bZx22mkxZ86cGDFiRMycOTNe/epXx7XXXjvQVdvBzTffHFdfffVAVwMYEHsOdAXQ3b797W/HGWecEXvuuWe8/e1vj0MPPTT22GOP+P3vfx+33XZbXHfddbFo0aKYM2fOQFd1QN10000xd+7c+NnPfhYLFiyI/fbbry3n/cIXvhDPP/98W84FAO3SLWvDn//5n8fb3va2GD58+IBc/7DDDou/+qu/ioiIrVu3xv/8z//E1VdfHf/1X/8VP/vZzwakTgDQqT7+8Y/HvvvuG7VaLVasWBFf+tKX4vWvf31861vfije84Q0REbFly5bYc8+B+yvyQw89FHvsMXD/dp2/OwDoJnfccUe89a1vjeHDh8dZZ50VL3rRi2Lbtm3xwx/+MC6++OK4//774/Of//xAV7Nlw4cPjy9+8Ys7vD506NABqA0A7L5+/OMfxwknnBD77LNPnHfeeTF9+vR44okn4r//+7/jmmuuife+970DXcU6N998c/zud7+L97///QNdFWCX44tx9JuFCxfG2972tpgzZ058//vfjxkzZtT9+ZVXXhmf+9znBvSHP/1t06ZNMXr06KbHLFq0KH784x/HbbfdFueff37cdNNN8dGPfrQt199rr73ach4AaJduWhuGDh06oD9wmjlzZvzZn/1Z8f/nnntu9PT0xKc//el45JFHYv/99++X62bWNgDoNK973eviZS97WfH/73znO2PatGnx1a9+tfhifCB+u65Wq8XWrVtj5MiRA/YPrXrxdwcA3WLRokXF3zl+8IMf1P2d44ILLogFCxbEHXfcMYA1bJ8999yz7u8EAICBccUVV8S4cePi5z//eYwfP77uz1auXDkwlQLQUOf/1BmD1lVXXRWbNm2KG264YYcvPiL+8OH9fe97X8yePbt47b777ov58+cXMVfTp0+Pd7zjHfHUU0/Vvbd3/4yHH344/uzP/izGjRsXU6ZMiY985CNRq9XiiSeeiDe/+c0xduzYmD59evzDP/xDwzo+99xz8eEPfzimT58eo0ePjje96U3xxBNP1B3z//7f/4u3vvWtsc8++8Tw4cNj9uzZ8Zd/+Zc7xG7Nnz8/enp6YuHChfH6178+xowZE29/+9t32k433XRTTJgwIU455ZQ47bTT4qabbmp43Ne+9rU4/PDDY8yYMTF27Nh48YtfHNdcc03Tc7NPIIBO059rg5vzGu25dPfdd8fRRx8d48ePj56enjjwwAPjwx/+cN0x1157bRxyyCExatSomDBhQrzsZS+Lm2++ufjzRnvy3X777XHKKafE3nvvHcOHD4958+bFJz7xiXjuuefqzn388cfHi170onjggQfihBNOiFGjRsXMmTPjqquu2mkbNjN9+vSIiKa/8fjYY4/FkCFD4ktf+tIOf1beX7e37R544IH40z/905gwYUIcffTRLdURADrB+PHjY+TIkXXzpZsDFyxYEPPnz4/x48fHuHHj4pxzzonNmzfXne+GG26IE088MaZOnRrDhw+Pgw8+OK677rodrjt37tx4wxveEN/73vfiZS97WYwcOTKuv/764s90j/Fnn302Pvaxj8X+++8fI0aMiEmTJsXRRx8dd999d3FMdo3csGFDvP/974+5c+fG8OHDY+rUqfHqV786fvnLXxbH8HcHAN3iqquuio0bN8a//Mu/NPw7x3777RcXXXRR8f9V5/Af/vCHceSRR8aIESPiBS94QXz5y1+uO6737wk/+tGP4gMf+EBMmTIlRo8eHaeeemqsWrWqOO7ss8+OyZMnx7PPPrvDtV7zmtfEgQce2Eoz1Ln//vvjxBNPjJEjR8asWbPi8ssvb5gS8vzzz8dll10We++9d4waNSpOOOGEeOCBB3ZYoyIi1q1bF+9///tj9uzZMXz48Nhvv/3iyiuv3OG8ffl5FgAMNgsXLoxDDjlkhy/FIyKmTp3a9L2XX3557LHHHnWR63feeWccc8wxMXr06BgzZkyccsopcf/996fqcuONN8bhhx8eI0eOjIkTJ8bb3va2uu88jj/++Ljjjjti8eLFxRYc+veAlStXFv+QeMSIEXHooYfGv/3bv9Vdo/dnS5/+9Kfj85//fMybNy+GDx8eRxxxRPz85z9P1RMYKPzGOPrNt7/97dhvv/0q7Zt99913x6OPPhrnnHNOTJ8+vYi2uv/+++O///u/d/hi44wzzogXvvCF8alPfSruuOOOuPzyy2PixIlx/fXXx4knnhhXXnll3HTTTfHXf/3XccQRR8Sxxx5b9/4rrrgihgwZEh/84Adj5cqVcfXVV8dJJ50Uv/71r2PkyJEREXHLLbfE5s2b4y/+4i9i0qRJ8bOf/SyuvfbaWLJkSdxyyy1159u+fXucfPLJcfTRR8enP/3pGDVq1E7v+aabboq3vOUtMWzYsDjzzDPjuuuui5///OdxxBFH1LXLmWeeGa961aviyiuvjIiIBx98MH70ox/V/WUOADrdrlgbdub++++PN7zhDfGSl7wkPv7xj8fw4cNjwYIF8aMf/ag45gtf+EK8733vi9NOOy0uuuii2Lp1a9x3333x05/+NP70T//UnvtLX/pS9PT0xAc+8IHo6emJH/zgB/G3f/u38fTTT8ff//3f1x27du3aeO1rXxtvectb4vTTT49bb701PvjBD8aLX/zieN3rXrfT+3j22Wdj9erVEfGHKPVf/epX8ZnPfCaOPfbY2HfffSu1yc689a1vjf333z8++clPRq1Wa+u5AWBXWL9+faxevTpqtVqsXLkyrr322ti4cWPqt+xOP/302HfffePv/u7v4pe//GV88YtfjKlTpxafyyMirrvuujjkkEPiTW96U+y5557xrW99K97znvfE888/HxdccEHd+R566KE488wz4/zzz4/zzjvPfvFx2WWXxd/93d/FueeeG0ceeWQ8/fTT8Ytf/CJ++ctfxqtf/eqIyK+R7373u+PWW2+NCy+8MA4++OB46qmn4oc//GE8+OCD8dKXvrSvzQoAHelb3/pWvOAFL4hXvvKVqeOrzOELFiyI0047Ld75znfG2WefHf/6r/8a8+fPj8MPPzwOOeSQumPf+973xoQJE+KjH/1oPPbYY3H11VfHhRdeGF//+tcj4g9bM335y1+O733ve0V6SUTE8uXL4wc/+EE6TbD37wRq2LBhMXbs2OJ8J5xwQmzfvj0+9KEPxejRo+Pzn/988XMvdemll8ZVV10Vb3zjG+Pkk0+O3/zmN3HyySfH1q1b647bvHlzHHfccbF06dI4//zzY5999okf//jHcemll8ayZcuKfWv5eRaA3cWcOXPiJz/5Sfzud7+LF73oRen3/X//3/8Xn/zkJ+P666+P8847LyIivvKVr8TZZ58dJ598clx55ZWxefPmuO666+Loo4+OX/3qV03/MesVV1wRH/nIR+L000+Pc889N1atWhXXXnttHHvssfGrX/0qxo8fH3/zN38T69evjyVLlsRnP/vZiIjo6emJiD9sL3X88cfHggUL4sILL4x99903brnllpg/f36sW7duh7n75ptvjg0bNsT5558fQ4YMiauuuire8pa3xKOPPkoiFTpXDegH69evr0VE7Y//+I93+LO1a9fWVq1aVfy3efPm4s+03OurX/1qLSJq9957b/HaRz/60VpE1N71rncVr23fvr02a9as2pAhQ2qf+tSn6q43cuTI2tlnn128ds8999QiojZz5sza008/Xbz+7//+77WIqF1zzTVN6/R3f/d3tSFDhtQWL15cvHb22WfXIqL2oQ99qFnT1PnFL35Ri4ja3XffXavVarXnn3++NmvWrNpFF11Ud9xFF11UGzt2bG379u32XL33dM8999TVac6cOen6AEB/6u+1wc15vWtGr89+9rO1iKitWrXK1vXNb35z7ZBDDml6PzfccEMtImqLFi1qWtfzzz+/NmrUqNrWrVuL14477rhaRNS+/OUvF68988wztenTp9f+5E/+pOl1a7Vabc6cObWI2OG/o446qrZ69eq6Y8v3v2jRolpE1G644YYdzhsRtY9+9KM7vPfMM8/caZ0AoBP1ztXl/4YPH1770pe+VHesmwPf8Y531B136qmn1iZNmlT3WqP5/+STT6694AUvqHutd/7+7ne/u8Pxc+bMqfs7y6GHHlo75ZRTmt5fdo0cN25c7YILLmh6Lv7uAKAb9P6d481vfnP6PVXncJ1fV65cWRs+fHjtr/7qr4rXeteek046qfb8888Xr//lX/5lbejQobV169bVarVa7bnnnqvNmjWrdsYZZ9Rd5zOf+UxtyJAhtUcffbRpvXt/DtXov5NPPrk47v3vf38tImo//elP6+o9bty4ur/PLF++vLbnnnvu8Pe1yy67rBYRdWvUJz7xidro0aNrDz/8cN2xH/rQh2pDhw6tPf7447VaLffzLADoBnfddVdt6NChtaFDh9b+6I/+qHbJJZfUvve979W2bdtWd1xEFJ/L/+qv/qq2xx571P29ZMOGDbXx48fXzjvvvLr3LV++vDZu3Li618s/73nsscdqQ4cOrV1xxRV17/3tb39b23PPPeteP+WUUxp+9r/66qtrEVG78cYbi9e2bdtW+6M/+qNaT09P8V1K78+WJk2aVFuzZk1x7O23316LiNq3vvWtnbYZMFCIUke/ePrppyPif/+lkTr++ONjypQpxX//9E//VPyZ/mvVrVu3xurVq+MVr3hFRERdzF+vc889tygPHTo0Xvayl0WtVot3vvOdxevjx4+PAw88MB599NEd3n/WWWfFmDFjiv8/7bTTYsaMGfGd73ynYZ02bdoUq1evjle+8pVRq9XiV7/61Q7n/Iu/+IsdXnNuuummmDZtWpxwwgkR8Yf4xjPOOCO+9rWv1cXujh8/PjZt2lQXmwgAg82uWht2pjfW6vbbb28YH9h7zJIlSyrHP2ldN2zYEKtXr45jjjkmNm/eHL///e/rju3p6an7TcVhw4bFkUce2XC9auTlL3953H333XH33XfHt7/97bjiiivi/vvvjze96U07bPfRqne/+91tPR8A7Gr/9E//VMyZN954Y5xwwglx7rnnxm233bbT95bnwGOOOSaeeuqpYl2LqJ//e387/bjjjotHH3001q9fX/f+fffdN04++eSdXnf8+PFx//33xyOPPGKPya6R48ePj5/+9Kfx5JNP7vS6ADCY9c7N+rOenakyhx988MFxzDHHFP8/ZcoU+zOnd73rXXXpVsccc0w899xzsXjx4oiI2GOPPeLtb397fPOb34wNGzYUx910003xyle+MpUCNWLEiGJ90/8+9alPFcd85zvfiVe84hVx5JFH1tW7vP3f97///di+fXu85z3vqXv9ve997w7XveWWW+KYY46JCRMmxOrVq4v/TjrppHjuuefi3nvvjQh+ngVg9/HqV786fvKTn8Sb3vSm+M1vfhNXXXVVnHzyyTFz5sz45je/WXdsrVaLCy+8MK655pq48cYb4+yzzy7+7O67745169bFmWeeWTe/Dh06NF7+8pfHPffcY+tw2223xfPPPx+nn3563XunT58e+++/f9P39vrOd74T06dPjzPPPLN4ba+99or3ve99sXHjxviv//qvuuPPOOOMmDBhQvH/vWtk9mdbwEDgi3H0i96/gGzcuHGHP7v++uuLH0iVrVmzJi666KKYNm1ajBw5MqZMmVL8RaD8l5GIiH322afu/8eNGxcjRoyIyZMn7/D62rVrd3j//vvvX/f/Q4YMif32269uv9jHH3885s+fHxMnToyenp6YMmVKHHfccQ3rtOeee8asWbN2uE4jzz33XHzta1+LE044IRYtWhQLFiyIBQsWxMtf/vJYsWJFfP/73y+Ofc973hMHHHBAvO51r4tZs2bFO97xjvjud7+bug4AdIpdtTbszBlnnBFHHXVUnHvuuTFt2rR429veFv/+7/9e9yX5Bz/4wejp6Ykjjzwy9t9//7jgggvqotad+++/P0499dQYN25cjB07NqZMmVJ8+V2u66xZs3aIgZ8wYULD9aqRyZMnx0knnRQnnXRSnHLKKfHhD384vvjFL8aPf/zj+OIXv5g6R1a7o9kBYFc78sgjiznz7W9/e9xxxx1x8MEHx4UXXhjbtm1r+t7y3zl6f/Cj8/WPfvSjOOmkk2L06NExfvz4mDJlSnz4wx+OiB3n/+yc+vGPfzzWrVsXBxxwQLz4xS+Oiy++OO677766Y7Jr5FVXXRW/+93vYvbs2XHkkUfGZZddxg+rAHSl3vhw/aJ5Z6rM4eU1IcJ/hs+sH2eddVZs2bIlvvGNb0TEH7bb+J//+Z/48z//81Tdhw4dWqxv+t9hhx1WHLN48eIdfv4VETts5dH7hf1+++1X9/rEiRPrvvSIiHjkkUfiu9/9bt0/bp4yZUqcdNJJEfGH/Wkj+HkWgN3LEUccEbfddlusXbs2fvazn8Wll14aGzZsiNNOOy0eeOCB4rgvf/nL8U//9E9x7bXX1n0BHRHFP4o98cQTd5hj77rrrmJ+beSRRx6JWq0W+++//w7vffDBB5u+t1fvmrHHHvVfHb7whS8s/lxl1jqg07DHOPrFuHHjYsaMGfG73/1uhz/r3VdWv3zudfrpp8ePf/zjuPjii+Owww6Lnp6eeP755+O1r31tw9/qGzp0aOq1iOjTnqjPPfdcvPrVr441a9bEBz/4wTjooINi9OjRsXTp0pg/f/4OdRo+fPgOi4bzgx/8IJYtWxZf+9rX4mtf+9oOf37TTTfFa17zmoiImDp1avz617+O733ve3HnnXfGnXfeGTfccEOcddZZ8W//9m+V7wsABkJ/rw1ur3FN4Ij4w2+E3HvvvXHPPffEHXfcEd/97nfj61//epx44olx1113xdChQ+OFL3xhPPTQQ/Htb387vvvd78Z//Md/xOc+97n427/92/jYxz7W8Drr1q2L4447LsaOHRsf//jHY968eTFixIj45S9/GR/84Ad3WDPauV71etWrXhUREffee2/D3+yIyLeTarT/IAAMZnvssUeccMIJcc0118Qjjzyyw76wamfz9cKFC+NVr3pVHHTQQfGZz3wmZs+eHcOGDYvvfOc78dnPfnaH+T87px577LGxcOHCuP322+Ouu+6KL37xi/HZz342/vmf/7lIzsqukaeffnocc8wx8Y1vfCPuuuuu+Pu///u48sor47bbbovXve51qfoAwGAwduzY2HvvvRv+naORqnN4lc/wmWMPPvjgOPzww+PGG2+Ms846K2688cYYNmxYnH766an6D5Tnn38+Xv3qV8cll1zS8M8POOCAiODnWQB2T8OGDYsjjjgijjjiiDjggAPinHPOiVtuuSU++tGPRkTEUUcdFb/+9a/jH//xH+P000+PiRMnFu/tXXe+8pWvxPTp03c49557+q/0nn/++RgyZEjceeedDdegRgmOreqPn20B/Y0vxtFvTjnllPjiF78YP/vZz+rimpy1a9fG97///fjYxz4Wf/u3f1u83iw6sFXlc9dqtViwYEG85CUviYiI3/72t/Hwww/Hv/3bv8VZZ51VHNeOCKibbroppk6dWhcX3Ou2226Lb3zjG/HP//zPxQ/Ohg0bFm984xvjjW98Yzz//PPxnve8J66//vr4yEc+ssO/5gWATtWfa8OECRNi3bp1O7xe/tesEX/4QuRVr3pVvOpVr4rPfOYz8clPfjL+5m/+Ju65557itxxGjx4dZ5xxRpxxxhmxbdu2eMtb3hJXXHFFXHrppTFixIgdzvmf//mf8dRTT8Vtt90Wxx57bPH6okWLdnqf7bJ9+/aIaPxb+b16//Vuua0atRMAdLPMnJnxrW99K5555pn45je/WfcbE5mowp2ZOHFinHPOOXHOOefExo0b49hjj43LLrsszj333Mp/f5oxY0a85z3vife85z2xcuXKeOlLXxpXXHEFX4wD6DpveMMb4vOf/3z85Cc/iT/6oz9qemx/zuFZZ511VnzgAx+IZcuWxc033xynnHLKDr+h3Yo5c+Y0XBseeuihHY6LiFiwYEFduslTTz21w2/+zZs3LzZu3Fj83akZfp4FYHf2spe9LCIili1bVry23377xVVXXRXHH398vPa1r43vf//7RcrivHnzIuIP/7AoM8eqefPmRa1Wi3333bf4B0qO+6WJOXPmxH333RfPP/983S8A9m4P2LtWAIMZUeroN5dcckmMGjUq3vGOd8SKFSt2+PPyvxrq/ddF5devvvrqfqvjl7/85bp4rVtvvTWWLVtW/HCoUZ1qtVpcc801LV13y5Ytcdttt8Ub3vCGOO2003b478ILL4wNGzYU+4889dRTde/fY489ii/vn3nmmZbqAgC7Un+uDfPmzYv169fXxcwuW7asiCXstWbNmh3e2xs12DunlufdYcOGxcEHHxy1Wi2effbZhvfWqK7btm2Lz33ucw2P7w/f+ta3IiLi0EMPtceMHTs2Jk+eXOz712tX1hMABtqzzz4bd911VwwbNqyIBeyrRvP/+vXr44YbbmjpvOW1qKenJ/bbb79ircqukc8999wOUcBTp06Nvffem79LAOhKl1xySYwePTrOPffchn/nWLhwYfFznf6aw6s488wzY8iQIXHRRRfFo48+WmzF1C6vf/3r47//+7/jZz/7WfHaqlWr4qabbqo77lWvelXsueeecd1119W9/o//+I87nPP000+Pn/zkJ/G9731vhz9bt25d8Y/P+HkWgN3FPffc0/C3pL/zne9ExI7bV7zkJS+J73znO/Hggw/GG9/4xtiyZUtERJx88skxduzY+OQnP9nw50+rVq2ydXjLW94SQ4cOjY997GM71KVWq9XNyaNHj264PeHrX//6WL58eXz9618vXtu+fXtce+210dPTU2wxCwxm/MY4+s3+++8fN998c5x55plx4IEHxtvf/vY49NBDo1arxaJFi+Lmm2+OPfbYo9iTe+zYsXHsscfGVVddFc8++2zMnDkz7rrrrn79TbuJEyfG0UcfHeecc06sWLEirr766thvv/3ivPPOi4iIgw46KObNmxd//dd/HUuXLo2xY8fGf/zHf7S8R8Y3v/nN2LBhQ7zpTW9q+OeveMUrYsqUKXHTTTfFGWecEeeee26sWbMmTjzxxJg1a1YsXrw4rr322jjssMNa/kEeAOxK/bk2vO1tb4sPfvCDceqpp8b73ve+2Lx5c1x33XVxwAEHxC9/+cviuI9//ONx7733ximnnBJz5syJlStXxuc+97mYNWtWHH300RER8ZrXvCamT58eRx11VEybNi0efPDB+Md//Mc45ZRTin/FW/bKV74yJkyYEGeffXa8733viyFDhsRXvvKVfouPWrp0abEn+7Zt2+I3v/lNXH/99TF58mQbo97r3HPPjU996lNx7rnnxste9rK499574+GHH+6XegJAJ7jzzjuL33JYuXJl3HzzzfHII4/Ehz70oWI/2r56zWteU/w23Pnnnx8bN26ML3zhCzF16tS63wyp6uCDD47jjz8+Dj/88Jg4cWL84he/iFtvvTUuvPDCiMivkRs2bIhZs2bFaaedFoceemj09PTE//2//zd+/vOfxz/8wz+0dO8A0InmzZsXN998c5xxxhnxwhe+MM4666x40YteFNu2bYsf//jHccstt8T8+fMjov/m8CqmTJkSr33ta+OWW26J8ePHxymnnJJ+7/bt24u/E5SdeuqpMXr06LjkkkviK1/5Srz2ta+Niy66KEaPHh2f//zni98K7DVt2rS46KKL4h/+4R/iTW96U7z2ta+N3/zmN3HnnXfG5MmT63678OKLL45vfvOb8YY3vCHmz58fhx9+eGzatCl++9vfxq233hqPPfZYTJ48mZ9nAdhtvPe9743NmzfHqaeeGgcddFCx5nz961+PuXPnxjnnnLPDe17xilfE7bffHq9//evjtNNOi//zf/5PjB07Nq677rr48z//83jpS18ab3vb22LKlCnx+OOPxx133BFHHXVUw3+wFPGH9e/yyy+PSy+9NB577LH44z/+4xgzZkwsWrQovvGNb8S73vWu+Ou//uuIiDj88MPj61//enzgAx+II444Inp6euKNb3xjvOtd74rrr78+5s+fH//zP/8Tc+fOjVtvvTV+9KMfxdVXX21/JgYMKjWgny1YsKD2F3/xF7X99tuvNmLEiNrIkSNrBx10UO3d73537de//nXdsUuWLKmdeuqptfHjx9fGjRtXe+tb31p78sknaxFR++hHP1oc99GPfrQWEbVVq1bVvf/ss8+ujR49eoc6HHfccbVDDjmk+P977rmnFhG1r371q7VLL720NnXq1NrIkSNrp5xySm3x4sV1733ggQdqJ510Uq2np6c2efLk2nnnnVf7zW9+U4uI2g033LDTazfyxje+sTZixIjapk2b7DHz58+v7bXXXrXVq1fXbr311tprXvOa2tSpU2vDhg2r7bPPPrXzzz+/tmzZsh3u6Z577qmr05w5c1J1AoBdqT/WhlqtVrvrrrtqL3rRi2rDhg2rHXjggbUbb7yxWDN6ff/736+9+c1vru299961YcOG1fbee+/amWeeWXv44YeLY66//vrascceW5s0aVJt+PDhtXnz5tUuvvji2vr164tjbrjhhlpE1BYtWlS89qMf/aj2ile8ojZy5Mja3nvvXbvkkktq3/ve93aYn8vrUq/svD1nzpxaRBT/7bHHHrWpU6fWzjzzzNqCBQvqji3ff61Wq23evLn2zne+szZu3LjamDFjaqeffnpt5cqV6fUWAAaL3rla/xsxYkTtsMMOq1133XW1559/vjg2Owc2mv+/+c1v1l7ykpfURowYUZs7d27tyiuvrP3rv/7rDsfNmTOndsoppzSs65w5c2pnn3128f+XX3557cgjj6yNHz++WCevuOKK2rZt24pjMmvkM888U7v44otrhx56aG3MmDG10aNH1w499NDa5z73ubrr83cHAN3m4Ycfrp133nm1uXPn1oYNG1YbM2ZM7aijjqpde+21ta1btxbHtTqHH3fccbXjjjuu+P/edeLnP/953XGNfm7T69///d9rEVF717velb6/s88+e4c1Tv/Tut9333214447rjZixIjazJkza5/4xCdq//Iv/7LDcdu3b6995CMfqU2fPr02cuTI2oknnlh78MEHa5MmTaq9+93vrrv+hg0bapdeemltv/32qw0bNqw2efLk2itf+crapz/96WKtyvw8CwC6wZ133ll7xzveUTvooINqPT09tWHDhtX222+/2nvf+97aihUriuMionbBBRfUvff222+v7bnnnrUzzjij9txzz9VqtT+sGSeffHJt3LhxtREjRtTmzZtXmz9/fu0Xv/hF8b5GP++p1Wq1//iP/6gdffTRtdGjR9dGjx5dO+igg2oXXHBB7aGHHiqO2bhxY+1P//RPa+PHj69FRN3fA1asWFE755xzapMnT64NGzas9uIXv7jue5BarVZbtGhRLSJqf//3f7/D9Rv9vA7oJENqtX76NSYAAAAAAAAAQFO33357/PEf/3Hce++9ccwxxwx0deqsW7cuJkyYEJdffnn8zd/8zUBXBwAAoCXsMQ4AAAAAAAAAA+QLX/hCvOAFLyi2dhoovXvcqquvvjoiIo4//vhdWxkAAIB+wB7jAAAAAAAAALCLfe1rX4v77rsv7rjjjrjmmmvq9vEeCF//+tfjS1/6Urz+9a+Pnp6e+OEPfxhf/epX4zWveU0cddRRA1o3AACAdiBKHQAAAAAAAAB2sSFDhkRPT0+cccYZ8c///M+x554D+ztMv/zlL+OSSy6JX//61/H000/HtGnT4k/+5E/i8ssvj56engGtGwAAQDvwxTgAAAAAAAAAAAAAoKuxxzgAAAAAAAAAAAAAoKvxxTgAAAAAAAAAAAAAoKvxxTgAAAAAAAAAAAAAoKvtmT1w8eLFOz1mjz3+93v2IUOGVKrIc889V5TdtudDhw6159f3bNu2reHr+h49lzvvnnv+b/PovWm5Fc8//3zDerr71+vqMXqe7du3F2VtU72XiIgRI0Y0/DN9z5YtW4ry1q1bG15D2y7TXq5OWh8t63v1ulo37W+lfTls2LCirG337LPPNixrPbV9m11D6b1pOfNcuP7PXEuPceepyp1H26idmj3njepUtR7u2cnIPPtunmlV5j5dX+l9Vp2/Zs+eXen4XsuXL2/4urZP1TXD9V3mmdFr6XubPetuHnNjNLOutMLdZ+b+3bzn1l6dV3T+dO34zDPPFGVdL9zY22uvvYqytlWzZ1KPGz58eFHWNUOP0fvU+mU+I2j9lJ5T1yR9PTOvuPGk5cyz6q7lnq1WPqf1RWZOqrrmuXbJrBeuDlWPz6yvmfq7vmlVK/fmZOo3ZcqUnR7j7IrxCADoHK38XZU1AwB2L6wZAICs7JrBb4wDAAAAAAAAAAAAALpa+jfGncxvH7nfmtTfVHO/hdYXej39FwLut/+q/oZnK799qdw9Z37LSNsu+9vNjvvtSUfrob9V6H4DUM/p7k3rkGlfPU/mt6QzKQTut1Gb/etCVw9XboX7zcaq96wydXPXcn2c5Z61qnXKzC/uva3MO534r06rzsGdyj33bm5oZc1oNodn1jf3/qq/BZvRyvNaNaEko+oc05ffrs/Mb5n5umq7u7HmxkQrc37m/CrT7lU/p2THQX/Me5lzVv0tcXeM+0zoxlC7klfa+dvgrci0BQAAAAAAANDN+EkYAAAAAAAAAAAAAKCr8cU4AAAAAAAAAAAAAKCrpaPUq8YsumhUV96+fXvD92bpuTTeO1M/dx7lYqzbFfutdXbxni7+1kWpZyPiXSSti6LWc2l8+rBhwxoeo+ffunVrw3O6KHXXvi6GV8eRuy93HlcfPWeZi711YzAT+63ncX3gYvWrxps3izBupC+x6plnrV3x0u6ZUu7ZaVeUbKsR8+26dlXtrmsrcdKZSPhW+s4dX24/F7vvjnFa2dYgc/6q2wlk5thMnL3b0sOtPW690GuV20rn38y1M/2UWTMy228oPd6d060Rbh5u15YC7nNBX7YjyDynqmqMeab/2jVX63Uz/ereW1VmS5ldoZX1YlfXFQAAAAAAAGgXfmMcAAAAAAAAAAAAANDV+GIcAAAAAAAAAAAAANDV0lHqTtUozaoRuX2hEaVV43xdlKqL03Sx6u6eXXyoi1KtGhOuZY2qLbeDi6R95plnGr6ubarlESNGFGWNyXX11mOeffbZhsdoHTJtVDXaVek5XTx5ue8z185sJZCJIq8adVv12XEx7K1EmzeLZ81sq6Ayz13m9apR1lWv20okbasy/VZ1nu5Pmec1E5Xs5kB3jMrOH5koa3c99yxm7jkzFqvGSVddz9x79b62bdtWlHUOd+vF8OHDi7KuBc22j8hs9aFrSSaW222nkZlj3TkzW7i4cVd17nVrVUbmuSkfl9k+ppX5o2p8ervWC7fli2olhr7qXFc+T2bdUlXHTtXjM9HzAAAAAAAAQKfjN8YBAAAAAAAAAAAAAF2NL8YBAAAAAAAAAAAAAF0tHaXerpjdqlGXfZGJaFYaD5mJwq3KxWS7qHLlInVd3bIxmS4OVyNp9f1av1GjRjV83d2Di4zVa7l2cdGdrqxaGWt9iQnNxKe3ol2xtbtaK3XNREorF/ta9TxVtTJXNKtPK9HtVdu93WOqatS3ysRht4uLR85y0dStxCBn6uFioN1Yd1tuKHddt+1FZr3Q+PTMXJ2JM4/wa4ZGtLttVTLR3VVfz9xbJhq8anx/u+Kzm41Xdw/dpL/XCCc73jPvaeUzQmbO6e+5GAAAAAAAANgV+CkXAAAAAAAAAAAAAKCr8cU4AAAAAAAAAAAAAKCrpaPUnUzEZibmNRNdmY0cdhHKmXO5SOS+RL3u7JwZGl1ZNd7TRe1G+Ph0ratG4I4YMaLhebdu3drwnFVjzF1MvMb2Dhs2rGHdXFyui2TPxDS3Glverij1/o6trRr/6zQb432Jpd+ZTP1crHrmnP0RVVv1Ws2up+3dH+3bn6rGpFedb6v2o7Zldo51581cOzM3ZtYMt82EG/fuupnobhefrufUCHMtq2eeeaYo63qh91uuT2bN0Pq5WHVdP1x7uT7IPG+uHavOVa3MZ1Uj4psdk4mAb0XmHtzzVLUO7l5amcMzz5arc1/i7PvjegAAAAAAAMDuiN8YBwAAAAAAAAAAAAB0Nb4YBwAAAAAAAAAAAAB0tXSUetXoxkz0qIvPzly32XEa0eqOqRoNWjUWtyp3/5m2Uy4ys3x+F8up19MYWo0r1zjcNWvWFOX169cXZe0DjWEfN25cUR45cuRO6+3ifF1Ur4uPd7G4Khs9munzzPhyY0rvIROp7MZIZkxVjVjNPLN9qUdmu4V2ReBm5rKBjKrNxAdnrld1bmrXXNaraty4e2bceHD9lYleb2V7i3KdnHa1f2aNdXO420Kian1cW2s7uC0tdL1Yu3ZtUV63bl1R1nh2XS8iIsaOHVuUR40aVZTdvJqZb9wc6LZ3qbq1QtXY86pzWyZuPPNeVX5v5nnMyIwjpf1XNXI8E0Of4cZBK+OjlSj4rFai51uZHwAAAAAAAIDBhN8YBwAAAAAAAAAAAAB0Nb4YBwAAAAAAAAAAAAB0tXSUeiZ6tmqseiY+PRPhWj5OI7f1GlonLWudMpGTmZjUDBdFmYmrdhG5rt2bvV/bUiPKhw0b1vC8GzZsKMqPPfZYUX7iiSeKssbnTpw4sSjPnTu3KO+9995FWWN49VpbtmwpytqvWtb3Om5MKFeH8lirGuPqZPuqkapjVmVie11kbNVntkzrqn3i6qdcZLzKxHdn7sHdj4upblfUcLM/qzq/uoho1WqkeDOZc2eeATffVo1odnOmlst1yERlZ+afVsZEu2KQM89oZksLrY+uF257C10vdI1YsmRJUdb1YsKECXXvnz17dsNraOS69oHGsrstNDIx0+692o563cz8NFAy81O5/lW3nqn6bGae2Vai1Psjxjwzhzj9FateNca96pYV7lpEqQMAgMGg2c8QAQAAsPviN8YBAAAAAAAAAAAAAF2NL8YBAAAAAAAAAAAAAF0tHaWuMvG+KhMxWjVis/y6xjK7KFWNTnLxty5m2kVO9kd8qot0zsSK6v3qPZbf6+5n+PDhDd+v13j66aeLssbhPvzww0V527ZtRVkj0zVWfdq0aUVZY3GVRuy6yGPXx/q6i1LfFfG3mWekaqxXZpz2d9Rp9pl149lx9+PGtrtW5nUXkZyJZFftilVvdo12nSdzz/05djLRv5m+yEQ0Z47R9aJ8326uz6yB2a0Z3LUbyUQ2Z9qrKrcNiUaba/tom65bt64o69Ybv//974uyzvMzZsyou7auSePHjy/Ko0aNalhX159uzVBundDXXeR0Jno8swWKalfcY1/is9s1jqrGqme4LXKqbsNRddsFJ3Me1Wqseisx7u1qd0WsOnaF7DgjJhcAdk+ZrXaa/V0PAAAAuxd+YxwAAAAAAAAAAAAA0NX4YhwAAAAAAAAAAAAA0NXSUeouZshFP7qIURfF6CI2Xexvsyh1F3vq4pe3bNnS8LwaE6tR31rWiM5MVKuqGvek96Wv631pfZrFRil9jzuXi1JfvHhxUf7d735XlDUad8OGDUV50qRJRVkj1jUud9iwYQ3rmYl21Qh3bS/l4tbdWCmPcReDqhG+yo07pfXQe1Cub5XWJxP5m4nbVplY3GZjLfNcZLZkyGwxkOH60qkae1s1Yjd7nLv/qpG2rcRr70w2FrgR186ZKObMmuG222j2rOv7dc3Qa+vcpetEZl7VerTSL5moZLfNRuZ5yMyTei8apf7EE08U5Yceeqgoa3tu3ry57nq6ZmjM+pgxY4qyrtWZ58Gt1Zk+cH3mYvfd/OSuq+91z5Ae79Ydd56+zBdVY/5biU+vOuepqpHp7dLKHKyaPfeZ82bmk3Zt+0F8OnYFxhkAoC/c55ry6+36mQIAoDuwLgC7F35jHAAAAAAAAAAAAADQ1fhiHAAAAAAAAAAAAADQ1dJR6pmIykwcekYmIrccOemuoRGro0ePLsoa9b127dqirJGuI0eOLMoTJkwoyqNGjSrKGiWrEdgu3lTpPbg4cz1m69atDY/p6ekpynq/WodyfVy0pnIRhlqPp556qigvX7684TEaKbxy5cqirBG7rk1d3dx41Ovqe/WcWnYR/Koc7e6ikF3UvdL+0WN07GhZo1u0Hi7C3103sz2Bqhrl3CxiJlOndnHjwo0F7TMXW5yJns1E22fbIfMeN9+517Xertxu2hdurnNzvYvlVm4Oc2M9s9VFefzo86pjRZ9RXUt0ntVz6Ryo9+bm6Mzz5+LQ9TxaN72u2xqk6nOfGZ+6pq5ataooL1mypChv2rSpKJf7YM6cOUVZt/GYMmVKw/e0EjmtfdxsO41emWc1E6VedS5040br2cpntrKqceiZ+8nE9mfmTDe3ZGS2CMpsQ+K2MKkq2wdV15XM1kau3m6eIVYOnYr4QwDYfTDnAwAAoK/4jXEAAAAAAAAAAAAAQFfji3EAAAAAAAAAAAAAQFdLR6k7GlnkojGrRoyqTKRl+Vz6ZxqtqbG4SqMiM/GjLj7bxZu6+Ek9j4tq1ShcjSrX9p06dWpRHj9+fMPzNOPux8Wy6vEaXb5hw4aivHnz5qKsMbn6usYRV41edVwcutbfRTxnji//v4ti1/tx485xkWDuedGxptGomVhZ95xmYsmqvh6Ri8/V97t+cM+R6//M1g5urnHt6Oa+VmXm0arx9O51Fw3fDpn2cfHpGe54N69mYpDLfa3bF+j9uDh+14Z6PX1edQ50Y1fp+V3bua0u9Pzjxo0ryrpmlLeNaMS1nXue9XnT9UzXhY0bNzYsR9Tfj7ZX1S1aXN+4ds98tnHPT2Ysu61hqsaBO64Obr0oH+/m2Kqx6pm2qBpV755Ft02Ee25U1W1FqvZ3X+baTJtm4/B3doxr33aNdwAAAAAAAKBT8NMsAAAAAAAAAAAAAEBX44txAAAAAAAAAAAAAEBXazlK3clEK2biJF1cY7PYTxcV6uKtJ06cWJR7enqKsotxdufXmFiNn3RRn+7e9HiNlV2yZElR1tjy9evXF+VZs2YV5QkTJhTlESNGhHIRwxorq/XQiF0t63mHDx9elLVdMsfrMa69XLx1K5Gmeh69ro4Pfb0sE12qqsbkunGh4ysTjVs1JjsT4Z6NT83E1bvX3VjQc7oI+6rbOWTaq5XI2Gz0vIsC1/txMcdVr52Jye2rVqKJHdf+Omb0GBdz7tqvXAc9l85Xuk7o3OWeV31G9f5dnHYmElpf1/OvW7euKC9evLgo65oxadKkoqxrxuTJk4vyyJEjoxFXf/es6lzq1lTXbuXj9M/cFihazsyHbky5dcKtPe5+qsrE8WcizN3Yctt/lLf8aNfWBqqVZ9wdU3W90HZx5ap1c69n7rfZ/F21D9xYyF5vZ+fMRN4DAIDdT2YbNgAAAKCT8BvjAAAAAAAAAAAAAICuxhfjAAAAAAAAAAAAAICuxhfjAAAAAAAAAAAAAICult5jPLP/osrsV+v26nTHuP1My//v9jR17x89enRRHjVqVMPjdS9O3Uvc7W+c2f9U6Xv1/KtXry7KDz30UFFetWpVUX7qqacanlP389Z7bFbvzJ63bs9wfV3f6/YSd2Xtv8xeynqMtntmT/LMtbStml1b71PpNXQv4K1btxZl3Ut+27ZtRVnbXfc11nO6+mkfuHFXdQ/Tqntb9+Ua7llWbs9cbV/XLm68uGc2s+evmx+rniei+p7smb28XR+4vYpb2SO5V9U1I7Pfe9V9jLXN3D7Dqtn59by6Tuhe3G7NcPNtZl9x1+/6Xl0zdG1YuHBhUda1ZOrUqQ2vpfei85nbr9mNPa2zzu1uLdDXy8+8/n9mzdC2ds+Sa1+3P6LrA8ftbe/WUVc3Pc+WLVuKsq4X2vdaTx2jbm1SVfeejuifPSQz7V51/3f3XOpam1kvMvuZt7KvePm9mT2927UPeWZv0HavEeg8mXmAvWMBABH+swP7jQMAmmGdANAp+MkWAAAAAAAAAAAAAKCr8cU4AAAAAAAAAAAAAKCrpaPUXfyi0ggMF+Psoi5dfIY7phz352JVtR4aXa2RyxqJmYk7drG4el0X5+7il7U++rrGpC9durQoL1++vChrpOWsWbManrMce+na0pX1Hty9ZaJFXVxwJoo0Ez/qovO17GJYXWxtmRtrGkPsxu369euLskYer1ixoihv2rSp4fknT55clCdOnFiUXZx9Jj67ldia/oq8cf3jIpzdNgc6/lUmOjkT55uJlM7Ixue6a7tn2Z2nlWj4KpptQdDLzQGOq3vV+cM9J+Uxo1HL2uZuDsxEt7u1Uevk7sGtExs2bCjKOq88/vjjRVnnGF0LNVZ95syZDa/ruGfArQsuPl3rU37e3LrSl20KGh3v1gzlIqTdlg5urOi96P272G+NTNf+0/Vf1wtt3wkTJhTlSZMmFeUxY8bstA7NdEKEtus/rZvbskCfaV3n3XrhtttQLhZfZbZncecvc2PQrW2Z92a2HVCZvxMAAIDuQvzt7oX+BgAA3Wzgf8IJAAAAAAAAAAAAAEA/4otxAAAAAAAAAAAAAEBXS0epu4hRF92biQ93EcWZuNwyF6e5efPmorxy5cqirFGWY8eOLco9PT2Vrq3X1UhrjU/NRGhqBLTWefXq1UVZI3K1PG7cuKKskboaT1uOvXQxo5n4Zb03jWJ10bgqE72bie7MjKPMefS+tG80brU89l18vva/0vNq/2jM8e9///uivGbNmobnnD17dlE+4IADirLGH2sfuMh/93y5dlTtiNjeGVc/F1usEbjab/pMKRdX6yKxXSSte67d1gGuffsSw151bLcS9d5XmajdqlHXmXGcmcPcth/leWvdunUNjxs1alTDss4H7touPt3FMbtnTse6zis6f+iap2uJbvugcd16/277iarrhT5vLla82druxlFmK5aqXBS3Wy/1ude2c+91sfLuM8vTTz9dlJ944omi/MgjjxRl3W5F1wtdF/bff/+irH2vY7c8P2WezarbPmTOn1F16wQdy26dd1Hq7vlz27C49cWtx81kIvydzDPhtrIgJh3oLpk5h4hcAO3i/g7KPDM4uD7L/N0AAABgMOE3xgEAAAAAAAAAAAAAXY0vxgEAAAAAAAAAAAAAXS0dpZ6JVswco/GTmThs1SzCU2Mqt2zZUpQ1SlajSPX4GTNmFGWNwdRYUq2fHuMiY13Mposg0mM0SnXTpk0Nj6kaN16OcNc/qxpp6mLVXTSui5zWOrQSu5zh4lAzMazl6+q53HldLKn2p47NRx99tCgvX768KOsY1GtNmTKlKE+bNq0ouwh/V08X++q457edXL1dWceUKyvtGzcG9XUXIZZ5hjJxzM3ql5GJNu6POOOdyYyPqvfq3uvuz60rGpusMeT67EVErFixoijr/UyePLkoT58+vSiPGTOm4bVdJLJbM9y41P7Se9A1T+cYjYp22w/oezNbEVTlthvRKPFm81CmLVyseuaZ0/5wcdrK9avKrHnu2dM6aF/q2Fy4cGFRfvLJJ4uytqn2q45LXTvGjx9flMvPYtVnyunviG7Xx9rW2qZads+E4yLTtZwZE5ntXMrnzcynVaMsq25HQcR6d6r6OYBY3O5EvwLA7iuzBgz0Nm0AgM7G3ycwGPEb4wAAAAAAAAAAAACArsYX4wAAAAAAAAAAAACArtbWKHUXn+0iJF2ksXKxneXoVY3D1cj0Bx98sCg/9thjDd+v71VTp04tyj09PUVZ46qVRkW4GE8Xh65lPUbbS2NotQ56vN7LunXrGr4eUX//ei4XkaQRu3qMRrRqLOvGjRsb1k/jefWcei1tC+3/TISri7BXmUjS4cOH2/O4dtF2dPG8ev/aRmvWrCnKS5cubXgevbeZM2cW5dmzZzesm9L3uthh1/eZSPZ2Rqa4GGJtx6qxstqOVePzm8Xq7+ycfdmyIHMNF3Xr6qH97+bjdkeiVW2rquuEG3OZeULnQ10Xfv/739cdpzHVet45c+Y0vLbOq6NGjSrKbs1w91Z1rLu21uu6qHbdukPbRV9353F10P7T47VNdO1Yv359w7pF+DUjE43uyk5mmwWl96Yx5i6WW+czvRe9rr6+devWoqx9s3r16qLs1gutz6xZsxqeZ9KkSUW5/JnKzZmZdtT2cnOMe8YzXBS5ysy9mfGRWc+y22Ts7JzlerrPMMrVu5X+U66fiFVvrOq6B/QXYm6BztOX55L1ozn38wvarX/R7gAAoBvwG+MAAAAAAAAAAAAAgK7GF+MAAAAAAAAAAAAAgK6WjlLvD5koVI3D1NjSZlHqGof705/+tCgvX768KI8ePbrhtSdMmFCUNepVo9RdLLGLv9UoWKVx3RpVq+WRI0c2rI/GcOu1tB2eeuqpojx58uS6a+t9altqn7jYVzV27NiiPG7cuKK8YsWKhu/VttCyi97Vurmx4CL8q0Zmu3Yvx5lqG2vUrYtzdtH4rs9drL5ed+3atUVZY4i1PsrF5WdktkVQzaJaM9fWe3bPmnJxxplYcRcx72QiaavG0PflGhkuOtudv92x6lXHWbsii12EsB6vz8zDDz9clH/xi1/UnWvJkiVFWbey0PlXny2NCte5S8elW99clHomMl7Pr2ubiyvXOVm33Fi5cmVR1jVC50Mtu+1D3Fzttt7QaPDyfKvrhM5v2kbapm7NyDxXLqI7E8Xt4ua1zm5+zqwXrs56vJ5f+1LXY+1vPV7HULlOVePz3Vhw7Vg1Vj0zr2a253HPkHJjq2o0fyZ6vNw+mXk485nH9V9mznX30Mra1E36skVKp8WMZua6gdLJdetmnTxegcGm2dxV9WcVg/F5JHIbAAAAnYqfbAEAAAAAAAAAAAAAuhpfjAMAAAAAAAAAAAAAulo6St1FMSoX81o1GtPFNWq5XB+NW33yySeL8gMPPFCUH3/88aKsMeYai6uva530enqMljP342iMp0aST5kypShPnTq1KGsc6pYtW4rysmXLirLG+mosbkR93K5eTyN2NYp08+bNRVn7Qes3Y8aMorx06dKirFGvep5NmzYVZRc3r/G0Ln7Lxd+W4/Z76X25+Ohm8V76Hm0vdz2l/ayxwlrWMaXtpX2u0bgamTtr1qyG53TPr7t/F+XsYnFdfzS7duYZqRphnOl/F7WdiVXX1zOR5G6sZbk2dvV299BKrHpfZeb9THs6mVhmdy2dM3WLDY1Vj4hYuHBhUdZxpnOXPtMat65trvOvPt+ZZ8PRa+mWFpMmTWp43TVr1hRlnW9XrVpVlHX90O039DxuGxK3lYg+hxMnTmxYT12zyxHY2lda1usptxVHZky5rRt0TLltP5SbM/W92gc6JnSc6usuIl/v0W29oVH1WtZj9PNChJ9Xq8anu/t3n+2cqmu1O0bvS7no9arrhbuvTBR+syj1qltHuGMyryvXZ+1YIwarViO9uylKtpvupdsQQw90nuw86Z5f5lwA2H110xrQydtsNPsM3Qn162Sd3K+Aw2+MAwAAAAAAAAAAAAC6Gl+MAwAAAAAAAAAAAAC6WjpKPRO5mImQzMQvZiLfyvVx0e0aV/rUU08VZY3AVuPHjy/KGlGqMaPTp09v+LqLes9EUevxLkpd66YRq08//XRR1ljcnp6eoqwxuhH1kdsu7sJFoOrxGo2rddV2Wb9+fVHeunVrUdY44kwsbtXIVBd76rjo+HLdXOy7i/HW1zUOV/tTyyNHjizKOmY1Rlhj1deuXVuUNRpXz+OeQS1rpKvrexc36+K8szLzgptTXFtnou0z53cxuZnY2r5Eqev72xU/00qsel9VjVKv2l9V4/eVa+Pys63Pn85d2m76nOm8pxHrGt+ciVJ3z6hbY3TN0C03NA5d48p1TtY1QyPZp02bVpT33nvvoqxzldZH5w8XN66R7FpPXau0bhH1c7GWdQ3PtFEr27Vk1khdJ7Rubm1z40DHjbaLrrVa1j7TzwK6XrgodV1Hytut6LhWLiZd+9+NBbflRtX5pmqsuJtbWokarrpGZO6xPFbc50Xl2rHq/WTWs1b6DI0RMQcAaKbTtkVoJSa1vyNWiXAdGLQ7sGvwrAFA+/GTLQAAAAAAAAAAAABAV+OLcQAAAAAAAAAAAABAV2trlHomNtLFDGs5E/tcjtIcMWJEUdao8zlz5hRljZxesmRJUdZo0QULFhRljTF1UbIagZqJAtaIVY0/0fdqhKnG2c6cObMoL168uGH99R41qnXZsmV19dh3332LssZ3uj7RY1qJxt24cWNRdrGvbixoG2lUq9JjMtHY2gfaN1ouxyvrtbWN9doanazXGzNmTFHW6HkdX9pXGnWrddKI58cff7wo77PPPkVZ45Vd5LGLT9f+zsQ6tzO+JxPXmtm2QWk/tyuGzm3foG3Xl3ZxMdTtuoeqsertuI7j+ss9o83WgEavu4gpXS80blyfw4j6+HF9LnVrCn3+dL6eMWNGw/PqPes84eYuHU9u+w2dV/R+dE7WY1auXFmUdfuFFStWFGWNWNdjXDS423JB71HroGuHbjFRjlLXCHuth76u13brcNXtGlyUuosPd2uGHq8x6e6zg76u6+ikSZOKso4zfV3XBa2DriM6jvV4/dwUUd9XmfvXceHW58xcrTJzSGa9cLHqmTlEtRJZl/l87NqtVW5NyXD1dvPs7qDTYm3bqZV76+9Ix25u905GVCeAbkY08R/QDsDgwjOLTscYxWDBb4wDAAAAAAAAAAAAALoaX4wDAAAAAAAAAAAAALpaOkpduZhJF7PoXlcareAiffW95ThXjR/X+PSXvvSlRVnjc++///6irHGiGs+6adOmhq+7OFsXhesiZl1spkbPapTqxIkTG5Y1hnbz5s1FWSNpNfo3oj6SViNgtX4uKlPvTaNhtQ+0TtqHei2tq8a+uutqWdvORSq6OHMX6aFlrY/WOSIXhezifDV6fezYsUXZxR9r7K1GG2vfuvhjfQ4y96zt7uLWlYsSLz/jelwmujsTseu492bmHTdnufHlIv9du7hY9KxWImcGIoI0c52qbZ6J73VriYuonjt3blE+7LDDbF0ffvjhoqzR1Pp8ZOY0F+us3LjU+9H36jysWyjodg06x+i8klkzdNsLPV7nedcfWs9Ro0Y1fK+uHWVuTdbtN7QP3DjSY7RN3Rzu5q3MnOnmNrfdhquztpdGpms0/6xZs4qyfpbRdcFtI6NbBej2KuV6uGdKP4e5LVlcjLeOWeXWgv7eSiIz52TiwKrGljdb+9x62d8yn9kVcWjoVMT2/QEx9MDAafb87c7zEgaHquso0bnArjfYn7vBXn8Agxu/MQ4AAAAAAAAAAAAA6Gp8MQ4AAAAAAAAAAAAA6GrpKPVMjKOLnHTxty5u011Xo0rLUeoak77PPvs0vJ7Gj2pc9UMPPdSwHuPHj294fo0AdVGcGr/tojX1+Ez0tkapTp8+vSivXLmyKGsUrtZBXy//v8bTZuLANWbTRcNqWem1tA4uglj7X8uufZW2tatPJvK2HG/qotSVi3rX4zXmeN68eUVZ718jm13bPfroo0VZ49MPPvjgouziadwz5aLUXZytGysRPlpcuXnBxRarTHx65vzKjQul9+zirrVufYkFdtfOvJ45pj8jNaueOxPZmxkPOl7dc6wR1bNnzy7K5XVuzJgxRVnn38WLFzc8r64ZGg/u1gy9h0xMvHuWtE91rZowYUJR1jVPX9eYdJ1XdbsNLWu0ua5Prq1ddLWLMC9zUeq6Zmi99Ro6p+kxmfZ1XPS13kPmGOXGso4bjcLX+H+NSdetNLRfN27cWJQ1Sn358uVFWfu4XCe9n8xnssxnO9cHmbHjzum2ZsjIPIuZ7Rsy95XZpiaieuy7m/8zbdHKFia7s2YRf0RWoxO18hmQeEugNeXnJrOedzLib7sT228AgxfzLzoRnxfQyfhJGAAAAAAAAAAAAACgq/HFOAAAAAAAAAAAAACgq6Wj1DMRkpmoYBc5rJGcLg7SHR9RHzPZ09NTlGfNmlWUx44dW5Q1olSP19hWjV7XGFM9Xuun79VYURcV4aJnNfJV73n06NFFWWN9NRZXo381dlbPGRGxZcuWhvV28b8uAjYTbazHuFhcfd1Fd+vrmah6bTsXQezeO27cuIb3Uj6v1k/7vBz130vbVGOXNc5Z+0Yjm5944omirJG5K1asKMoajatt5J5NbVP3fLltFLJx4HrtTFSxe17c65nodVfXTDxY1Thz5e7dRbs3u0YrUbcDHYmWuaaLr8+sH0rfq+PYxXjr/Fken7pmTJw4sSjruqJzl25xMW3atKKs0e3aj27LAtcWbgy4uU7nMY1S17ppFLfb0kJjufUYXQs1Vt3VU+um5WbjU9tXI8F1/dC66hzrnrPy54ed1c/dj9t6pOp4d/2t41T7UtcL7Rud/5988smi/NRTTxVlt3boeSLq28itmW7uzawZjhvvLibdzQ/u+EwMeyvrhTune0abbSHhjuuEWMtOqEOny6y7nRwfN9CfGwCg27l5dneYc4lVHRzoJwC7EnMOgF2N3xgHAAAAAAAAAAAAAHQ1vhgHAAAAAAAAAAAAAHS1dJR6JiZdozc19tFFoyv3uovJLEdVa+SoljVyXMsakavxtxoTq/G3U6ZMKcoaN673rHVyUa0at6r3rPdWjj3vpdHbM2fOLMqrV69uWNb6aDx3RH20qkao6j2PGDGiKLv70bbWKF13ny7qfMOGDQ3LWgc9p8blaoyuxu7qmNU+0/O4yHO9l3K8cqbPM9sE6Hk1ql9pHO6jjz5alBctWlSUNVJY+1XLOq6V9p+LzlX6uis3i0t30bsuPreVWLlMfG4rUaetRAe7LRX6Uo/Me93rLs65WbxvVivtpn1XNTYpE72u59c5Rp+HiPqocF0zdJsNt2ZodLlew0Uiu7koE5/uYqN1aw2NT9c1T+O0dQ7QuXT9+vVFWePM9R7ddhtaH523taztXu5vt2Zou+v6pn3gotHdthx6jDuP6z+3NUrV6HE3D+sY0vVi7ty5RXnp0qVF+aGHHirKjz/+eFHWttJ+LUep63Hu3lzflJ+jRudxa6FybZ35TOnO4/T3epGpQ/kY91xn3l91641WtrJox3rR7Xa3+D+iDwcH4vKBzjHY50ribwEAADDY8BvjAAAAAAAAAAAAAICuxhfjAAAAAAAAAAAAAICulo5S19hTjVDU+FeNU9Q4UI3J1IhNfb3V+CWth3u/RpFqBOy4ceOKssZyu5hU5WLP3fHKxZO76G2NdtVYeI1517j1NWvWFGWNxY2IWLt2bVHW6PI5c+Y0vJ6eS+n1NGpY71/Lek4dCxqLq1G92meZaFu9Fz1Go9E1Vl3bxW0F0CySVO9B66rjSO9Hx6nes9ZPY3I1slnbWtvCjTXt43Xr1hVljVd22wIoF3+rz4eLLC5zz6m7B9cnbu7IzCmOi+11XPy7zo86P7i5qDzHueha5eLmXTS50jZyUd4u1rsK94y6dnb3qudxEeuZqHg3rzbbBkDXBo1V1znXtZXbZsLdcybK2bWdi0HWZ13rrOvfxIkTi7LOEzqHaeS2bt2g9H4zbaJzmLaPftaI8P2sc7fOpTpP6vym3DPqtoDRcaHX1bLeWyZW3n22cZ+v3FqjEfm6Xug6Mnr06KKsEenax+UodV1LdexrPapujaEyz3ImSt3NhS6SPtMHbg3LzFeOawe3xpXrl2mvqnHrTtWxSZR69yNyGwAAVNHsswMR+wAAoBPwG+MAAAAAAAAAAAAAgK7GF+MAAAAAAAAAAAAAgK6WjlJ3UYkuZtnFWOox+l49Rt+rcY0aW1qOanURkhrRqtfWaFCNy3URqy5u1cVJu4hR5eKF9P61/hqfqnWeMGFCw9f1+HKUukbmakyu1lvvx/Wni0l3Ud96n9qmLt7Vta+LldVzunhrjYjViHhtE62z9kFEfdSvRtS6qHcXkax11Wvo2NQ4XC1rXLBG4Go/6evaxy7C2PWTtrV7xpvFYbktFpSL3td+qxrJ2yzSvdH5XcR4JiZWj9FzuohrFwtf/jM3d7QrxlfptfozKlXromPL3ZPr08ya4aLUXbSyziXla+tzo8+9ixTOxNq7OUpl4ta17LYr0Vh1nT/0dTeX6nYQbmsIV2fl4uX1uuWx6uZMXdMyceg6r2g9VGZLBF0zyvHjjc6vce46hvR1N3+6eUiP1/PoZwGNyNfPBS6CX/s1oj6eXvtZ+0rv00WdZ2K/3X26z1Huc6eLHndrRCZWXbl7rDpfZrZEKNev2ZrR6Bh3nswWDFXbhSh1YPdDLC4AAAD6S6vb7aIz0a/oNPzGOAAAAAAAAAAAAACgq/HFOAAAAAAAAAAAAACgq6Wj1DXqOhOHqrG1mVhxF9escanlOHDlYra1rHXSaFS9ntY1EwfrYpO1rDGkei0X86734uJyXX30nBr5rfHk5Tpp37pIc8f1s15bYzk1elajy5XGpOr5tT7aFnq8xscqjYV96qmnivKTTz5ZlFevXl2UdXyU45U1rnbq1KkNX9d+cNHzLibVxYe7qHq9Nxdb7vopE9uded2N/ey59D3aRi4yNhP1momydse7WPGq8S6u/s3ic91YyMQEV+WiptsRY6NzjNbRzQ1uXLoocbfVgz67bg7TOuizmo0EzkRCa/1cjL57bjKx7+66Sq+r9+zivbUtXDtu2rSpKOua7LbAcP2nddM1rDye9Xou3jvTpsrNz3oet83GsmXLirKuJS5uXNekadOmNXxdj3fPuXLjT/ty7NixRVnj8t16of0dUd+fmbnURZo7mc82VbfSyKh6fGb9qxolnll3m72n6rncM5iJs3fbV2S2KgEAALufqjGpxKo2lvn73a5EPwEAgG7Db4wDAAAAAAAAAAAAALoaX4wDAAAAAAAAAAAAALpan6LUlUZ3alSri9TRiFgXV6zX0qjSjRs3FuVyHOa4ceOKssaSamSqRj+62FoXyeqi3jPn1LKLn3Tx4crFYWosrkam9vT0FGWNT42oj8Bdv359Udaoc416dXFJrj+1D/TetB7any52Wbnx4o5Zu3ZtUV61alVRXrRoUVHWKPWVK1c2rKdG0kZEzJo1qyjPmzevKGubTpkypSjr2NG20Lq68aLHjx8/vihrbLvG/Lp42kxMtYvCdc9yJhY9wkcVu1hWF+/tnjUnE1HrYmirxuRmxmbmucm+372eiTLTtsvMR32lz4OuDW5u0LqUY50b0fvQa+nzoDHcen6dJ3WN0Gc1wveZe7YyUeouVj2z/YhbhzL9rs+b3rOuE7qWuMh0nbc3bNhQlHVOctHobm1zcc0R9ZHeeu1MzHYmWlrXHh07uh488cQTDcsrVqxoeB4dX7pe6LqibTFp0qSirJ+pMttEuG1FtF/1nO7ZbralQ2Y+rBqjmJkzXX3cdd04cu9ttqXFzo7PRMFnPqf0JUrd1TUTmd4Kt/0Bseq7Fxel6uzucavZZ7xXp0XkAgD6V9W/+3daxDoAdKvyvLq7/70G6Eb8xjgAAAAAAAAAAAAAoKvxxTgAAAAAAAAAAAAAoKul83I12lajOF3kq4uFVZko3OXLlxdljfnWaNCI+ghYje3VONFMfHomwtfFRrr71BhLF/vpuDhMfa/euyuXozQ19lUjc7WsbZGJzdZjdIxk4sNdbKvW28XNa501Fl4j0x9//PGi/NBDDxVljcJdvXp1Udb20Uj5iPqxqpHELsZWX9f7cfHx+rr2s57Tnb9q/KGLWHXj1EWv94WLgnbPhbt2ZusB1a6ISBeHm4nPdc9N+f+rzhdVZWLV+8qNb72mjl3XXy5CWCO29dnV7RE0elufGRefrjHv5Xrr/WTWklZUjUl379X6633q+unmFd2KQu9d21TLOi9WjXF2202UuWdI213HsZb1HjQCXj9jLFmypCg/+uijRfmxxx5reMyaNWsanl+3dtHPM+5503t2beHi3916qX2p0e76+agv3OcZ1+eZCPCq13V97KKA9bqtbMNRdVsN93p2q46qcfatRKZn4jrdvFTeggLYHfXHZ0tFXCMA5LnPhM3m0r68p4p2ze9VP7MBAACgMX5jHAAAAAAAAAAAAADQ1fhiHAAAAAAAAAAAAADQ1dJR6hrpqdE8Lg7dxc66GHaNwF68eHFRXrBgQVHW6Ny99967rn5aJxcnvmXLlp3WLxODqe91MUUulthFCrtrKY3PdLHdEyZMKMrjx48vyhoZHuHjxzViVtvbxb4qbQs9RuOJtT/cWNCyxr7q8dqXS5cuLcoPP/xwUb7//vuLst6/RuFqPL+W9d719fKfaSSz9tvo0aMbHqP3r8drbL3es7apnlP7XGmss441144untZFcWVidJtFcrsIXBeZr9zzouep+kw57t5ctG3m/G6Ml9/rooGr9kMrMWutRPLurC46Rt1a4tpZ516NqNZn+oknnijK+lxNnz69YT11fipHqWs9tN4u1tjFNzsuBlu58af0Wu48+lxplPrYsWOLss4rGo+sc56uERqlrn2j3FYM7pkvR3277Sr0XO68Or50zdC4/QceeKAo6/qh40jj1jU+XddOHR86NrWP9V50rOncrrHnekxmPGXW3WxMpNsOxfVnZs3I9JMbv62sF3p8dkuLRnV2MmtERvn4TJR6Zr2ouna4Orh1vpviOokhHRzcPNbMrozFBdC92O4AVezK8dLfUfAAWsNz2XfMbwD6C78xDgAAAAAAAAAAAADoanwxDgAAAAAAAAAAAADoaukodY36dFGaGiWqsaouhnvz5s1FWeNJNRpbI0/1vTNmzKirn0bDalxps1jnRudVLvpI79Nx96zn1PO4SM9MDKnGpGosrvZZOZ5WI2A1YlbLWj+9B43YdXGaLtJVY2K1fnpvOnYysbgaefurX/2qKP/2t79teH6NBXb11HvXLQIiItauXVuUly1bVpR1DGrU/5QpU4qyi3F1UdN6vItDzzx3+t5M/7lImkwka/mZy8TeuHO1K6aylchwF6Wrr7tIcOWicMt10zppX+nrruz6wcWUO+2IJNJ5ycX0a9R5JhJJ14yVK1cWZZ0DtKxrwdSpU4uyPg9aLo8H11aZdtayPpduHs9sa5CJm3drnr6uc69uuaHrh7aLtrsra19q++gY1jrr61rWebT8/3qcyqzVGm++cOHCovzrX/+6KGuUukbGu/h/rY8eo1uV6DjVZ0LXQl0jdJzqvbsx4bj1Qrltbsrvd89I1S0XMuNdZbbeyESAZ+Yzt+5ktqdQerxby7PcmuHazm155F6vem+uTdux9cZAIg4bVQzUeCE2Ehg4xKf33e4Yf8t4AQD0l1a2CQWwo8H90ywAAAAAAAAAAAAAAHaCL8YBAAAAAAAAAAAAAF0tHaXe09NTlF0UrsZyuthLfa9GlT7++ONFefHixUVZ408nT55clDWGtFw/pfVzdXUxkxobqdGoGh+rUZkaN6qRqRrn6yKXXQS2i17PRKlrRK7GhJfPq/emMeOujVxEq8bK6jF6bS3r8S7qVT399NNFWeOSH3jggaKs8ekacz5t2rSiPHv27KKsbaeR6fpejfmPiNi4cWNR1th/vYeZM2c2LOsYdhEoLmLdRaC7SGUXT6x94yJsXXyz0yyG3f2Zi3F3tE6Z+BgX7+qu5drCbXNQNfLdRc+Wx74+I24bhgwXk+vuR7UjKlTnZL2mzmOZqHJ9rz57y5cvL8r6vOq6onOvPuv6PLhtDMr/7+LK3fqm2z24NUOf0cyaoe3l5gn37GqddYxprLr2mc4Tel1dR3XOdO3jxrC+rver5XJd3TYprg91PdNtWR555JGirPHpK1asKMo6RqZPn96wPrp2rlq1qijrmqF9r8dofWbNmlWU99lnn6I8YcKEopzZVsXNr5kY9mbzkFt79HOLamU+bCVy062FrcSNubq5/nDx532pT6Y/3ZYErZzfzSHuHjLbc3Qa4tPboz+2vukvrcQIdvq9AWi/TBz27hINjr4bqHHBOAU6A88f+qpd23IwBoHm+I1xAAAAAAAAAAAAAEBX44txAAAAAAAAAAAAAEBX61OUusaTaqyqxjJoDKeLOdWYdI3F1dc13nPixIlFedKkSXX109hTvYbG6rq66jW07O5TY1I1SlbroHXV+Fc9v4uhrRpvrBGYei0XydzsvC4220XjukhovbZG8rr7dHGgGtW6du3aoqxx+xqrrnHrGk08Z86conzggQcWZY2q1fe6qN2I+v7X92j9dAzrOFJVY8W1rV3st4ted1G4jhsHLtbZxZaX31P12q3EtWYi05tFwDfinhVXN3e/Lgo3ov7Z0XZ1W0G482Yi7N15MvH5O6NzkYtPd3OA0rjq1atXF2WNotbnTe9Vt5PQNUPnBhd/Xq6rcv2qx+vc8NRTTxVlnfe1r3XN0Hrr/Om450TLbszpuqVl7T8dh27cu/nARalrHfRa5ft14zizZmi7L1q0qCg/9thjRXn9+vVFWftDt9w44IADirJuV6LR/nr+BQsWFGUdszpOV65cWZR17dDodW3TqvHeLu7fHV9+/lx0t4sQd9sOZNYz93pmHipvf9CoDk7VNq0a/+6eD6c8r7j53H3Wcp+19ZnIzGmZyPjBiDhsdItOiEQkihG7E8b77qGVubVd83InzO8AgIHRH2sAW2sAzfEb4wAAAAAAAAAAAACArsYX4wAAAAAAAAAAAACArpaOUs/ESWpZI1k1nlYjQzUCe8mSJUVZo2b33nvvojx37tyiPHXq1Lr6aZykRki6souJ1ahIrbdGvS9cuLAoa1zumDFjivKsWbManl+juzW61MVbuOhm1+4aQ6txwdofza7tojJdNK6W3bX1GBfpqfG0GtuvY0HHy0MPPVSUtW/0PrUPDjvssKL8kpe8pOF1NeZW+1IjrCPq43O1rGNbI/xdlLqLp3flTPSs6yf3/CodX5lY3Ez8f7NruNfd89iX6/WqGius3P3rOd0xmfh7nYsi6p8dbReNWNZxp9cun6uXPu+7Kk626pqh84c+czrH6rO+atWqoqzPmK4N06dPL8oapa7rhbZxeXxqW+nzpO2p79H5SmO8XXS3znW63uhY0Yh1FzffyvYbek5tFx2HekyzbRMaHaPX0ufZRamXnxN3D6NHjy7KOna0HZctW1aUdfsNnav1PnXs6Jrxwhe+sCjr2qB9qefRcaBrgT63Oq71POX1ppeLNnfHuAh6F8ld7lf3Z25Ozmy/0QoXUa51c2tEJgI8E5OeaffM5zS3xUG5rdy6peNdy+7zq25Hoce4bRrcPLM7IFIOvVr5rFR1ax4AnaEbIka74R52B24NcD9rccd0MsYidleMfXQqYtWBHfEb4wAAAAAAAAAAAACArsYX4wAAAAAAAAAAAACArpaOUtcIbI2KdLGMGo2qEcAaL6uxuBpjrfGRGm06Y8aMoqwxqmWZeE9HI3ldhO+iRYuKst6PRqxqHTQuV6O7NbZWaQSmi/nVmFPlInLLkZn6Z3ouFxWa4aI+NZZD21fbaNy4cUVZ20sjZlevXl2UV6xYUZS1XWbPnl2UNTL9wAMPLMoasa711HbQOFuN4I2IWLBgQVHWcavPiHtelLaL6yutk4uwdX3u4lDc86Hn1yh1lYkb7wt3b+4amWe8WURtr0wstHtv1ahiF4Xc7NnUcaTzqI47vX/dSsBdLxMr3Mo80Kherk9d++gcqJHpTz75ZFHWOGw9z+TJk4uyRqnr3Oti8LPrhbahzmnaL7r1wyOPPFKUdR7T/tL+1fVT1wldY9z2IVo3V1Zu7tE6uPUisxWBe13PqeXy2NNraJ207fT92o66TmhZ6XYthxxySFF+0YteVJT33XffhnXQmHQdO3qtxx9/vOHxOm60/9wYdNtkZLZ30LKL924Wn5WJT8+scy5O3F3LvZ6J+nJ1zmwXkxnXGZktJFT5c11mzdD36NjXz69r1qwpyjrW9BnSNipvvTOYDda46ky9ibzrLFX7IxOXC6DzdGL0aGbbM9Up9R7sqo6Fqv3BOgEMHp24NmBwYOwAA4vfGAcAAAAAAAAAAAAAdDW+GAcAAAAAAAAAAAAAdLV0lLpG27pYTqVxjRp5qzHkGjG6cePGoqzRphqNPXPmzKJcjiF3kZ6ufhpRoXXVKEqt97Jly4rykiVLGpZdtK3GXmpMuMbEjxw5sihrNKaLQ9Xzu1h1fV3jX8v/7+KMW4kF1LK2i4uV17JGna5cubIoa1vreBk/fnxR1ijcl770pUV5n332KcqTJk0qyi7CVseaRq9H+Bj/TFy3i9nWYzQWWGm8+9atW4uyi15x0eha1uNd9HV/RXe1co1M5LUe46LBXVtk6qZ95p4bfd31d7lu2m86znUOWrp0aVHWcaHPgp5Hx7xyc0c7Iny0Xi6+WNtWj9dIcr1XbQNdk6ZNm1aUNT5d51iNB3aRztnYZB1bumZoZLFGwOs9aFnnRj2nzjE6Z+pa4mLzM7HXjotVd9HNmfXC9b2bC8trld6nRsnr63oNXbd1/dDxpVt37LfffkX54IMPLsoan+6eH6VjzY07Nw9lIhRdrHbmM5huyZB5Fsvv17HjPju581bdlkHvR+vt6prZGiLDzQPu3p1MTKaLVS+3VWb90D7Q9ULj/HXO0TbV9cK1qT6PmfoMRoM1so7Yvfar+lmUdgcGv8E6l2bqnfm77WC658GoXXH2ri/pPwCtYD6ppl1tRLsDnWNw/zQLAAAAAAAAAAAAAICd4ItxAAAAAAAAAAAAAEBXS0epa1yjctHNGzZsKMoaZ/rkk08WZY3L1YhGjXecOHFiUdZI2TIXualxjy7qW9+7adOmnZY1wtcdo9GVGts6ZcqUoqzxtC4+WyMqM7HqLq6pHNGp7eLayKkaNagx8Rp5rG2h969jZ/ny5UVZI3L1eD2nxt/OmDGjYR20vbQvdRxofGg5Ot3F0LsY4qoxoy4q65lnnmlYdpG3Lko3EzHuInzdeHRx8eU/c9dwZaXX0zpVjVXvDy4mN3NMs7rpHKlz56OPPlqUNSJanymN6dbxr+O0arRzFVX7xcUAuzVD6VYMGnuta4net4tHbjZ2taxtrlHqeg9aXr9+fVHWeczFQGei1JXOSW78uahkLbvnXtuuPyKU9Twalx5RH0vu1s+nn366KGvc/urVq4uy3o+eZ968eUV57ty5RVk/e+g967yq7aL9pPegz57WwUVUZ6LHXbvruNbtNnSM6lqg5fJnPLc9TdUtQ1zcfrM1o9Exbpy6tqgasV5124FWZOfdzPYEOhc99dRTRVm3KtL1QseFPltuawOlY7a/tlhph06uWzOt1Js4vl2nP9rXfe4HBkK7op+7STfMsbtzrHo759hMe/EM/UGzdt/d2qLbsPXMH+wO8yfah/ECdCZ+YxwAAAAAAAAAAAAA0NX4YhwAAAAAAAAAAAAA0NX4YhwAAAAAAAAAAAAA0NXSe4wr3R9R9yLUvQt1H9UlS5YUZd07Vo/Xfbh1z+jJkycXZd3DU/dvjcjtCal7kur+DrrPpu7XqPs46j6Wumeo7g2h+8jq/o7aXqNGjWpYZz2/7i+rddZ9pd2en+6c5T0j3T6xbi8gbYvMHtV6Tt3zV/twwoQJDc+vbffwww8XZd0vVvcU3n///Yuy7jE+ffr0hnV2e1W7fcHL+/q6dtVxoWW3h7uOO92r1u0fr/vE6p66+rq2r44XvZa2tdv/Vevs9r917VgeE26/WTdW3TXcM+7O6cav21fNcXtQuzo7bs/bch10DtIxv2jRoqL8wAMPNDx+1qxZRVn3Oda9tnUO0n7WMdgOmX2AdQ3Q/cN1ndB9c3VM6/3pOqF7Q+u9ah/p86CajV03B+q5MnOL0udYz6/7w+s9uL3EdS7VY9w+0W6PceXmuVbWC7eXktZZ14uI+vvX+1QrV64syosXLy7KGzZsaHie2bNnF+U5c+YUZR1H2geO3rP2sbaXK+s9a930OXTjz/WZjkV9VrZs2dKwrNfVeaR8Lu1DNxZ0vLsx4saUW4fcWuWOd9xnOdeOrTwrbq7LzIdlbv3Tsn4W1vXiscceK8oPPfRQUdY5d9OmTUVZPzvo53HXT65vBotu3tdtd9u/rtV7rPo5EH/AfrHdJfMcdNPc0k330hfsN9691wN2NTfGd7e5ZbBy6wH9BGB3wW+MAwAAAAAAAAAAAAC6Gl+MAwAAAAAAAAAAAAC6WjpK3UW4auyni3pes2ZNUdYYT40e1YhUjVLV67qo54j6yGkXp+wirZW+rvXTaEmNW9XIX41t1VjgpUuXFmWNNHbn1zhkjVV3Me/KRaGV79fFerqY0arRohqtqfemcZ0aN679p9H7Gquu7Tt16tSirJHp2r6ZaGitg0aMalnrFuHbWMeqxvC6mHQXma603TUa19XVxe27a2ndXByqjlMXteNidMv/7yJ2XTxvJobZ1SNz/64vM9G4Ge66rh0j6p9z3Z5h+fLlRVnnFO1z7Sudg3WMaBvp+HdxyX3lxpabP7S+q1atKsr63Ot59FnXNUMj1l2EuWq2DYfrexcjrO2p9dP5SqPhNQZZy0888UTDc+q84uYbt2ZmthZQLgJc29TFfrtruWO0ztpWEfV9oMfpZwldM5588smirM+GrtszZ84sylOmTCnKuj7pfWbWuUyctJ5T70XLbsxmtpXQuUNjsrWs40yj1HWOKJ/LzQ3uuc5ErLs4dLf1hot2y8S/uXVBuc84bh3JjPGq46NcN3c/+ro+B7peaKz6smXLinJ5G6Je+txpWceIzkWZ8bgrZWKAO12zzwV9RSQigP6wO8wtg+keW6lrf6w93SbTvoNpvAB9UXWMM7cMPsSqtx/tCNTrxGeC3xgHAAAAAAAAAAAAAHQ1vhgHAAAAAAAAAAAAAHS1PuXlaiSkxn7qr8SvXbu2KGei1DXmVGMcNSJWlX/l3sVU6nEurlppdLnej4sr1rhRpXGuGl25aNGihu/V62pZY4FVJnLAxf2Wz+uurW2v8akam6kRrc8++2zD82gUp/azRiQ//PDDRXnhwoVFWdtu7NixRXnOnDlFee7cuUVZo3BdBK/SdtH661gpjxsXK+vuORPhr32lz4iLw9W20whq7TN97rQdNdo+EzfrxpGLPy/HDruoc3eMa3utq96nHqPbOWg0cCYOXe9Z36v3qf2q9XFxu0rPoxHUOu7K59K2dM+jiyBfvHhxUda46H322acou6jizFy5M5l4ZL1XN6a1L7TdNKpct+LQuF/X79l4fBfl7+LTdX7Temsf67yv7bxy5cqirG2h20noPKZznbaF1sdtJ5G5f3ePOn/onKfHuD52Y9ttsRFRP9a1XXSN1bLOAXpejU+fMWNGUdZ1xcXEK70H7T+3RYA+V9ruep+u7dx8qefXsaX3nlkv9H41hrv8fr2G21YnIxM/6Y7PrJ3aN26t0vPos6j3mIl3cuPaRc27LUJcBH352nout3WQclH1es+6rYM+Q7o9zcSJE4tyJj4e7UH8ZP/KtOnuNq4ZZ+h2nRjd2Aq3TvRHrHq72mswxfQyJwLtM5ieffwBfQagP3Ti3MJvjAMAAAAAAAAAAAAAuhpfjAMAAAAAAAAAAAAAulo6Sl2jxDNxmBojq/GeGgGpMawaz6rxpxpL2SzSSI/TeFCNe9R7UBoNqrGqLg5bY0/1nC5Kdd26dUVZ4631GI2u1KhjjZV3kdQuJlQjNssRnXqfGpWpkcQat65tofXQ+FWN6Jw0aVJR1ghojafV6ODHHnusKC9fvrwoa0TwvHnzirLGp2v9XSyDjimlEeMaHav3Uo4qdbGpOu5c7HVmGwJ9djQCVyPWtazH6LU0JlXjc6dNm1aUXQS6i4nV/nMxv1r/Mm0Xt82Btr3bbkDHo0bguvh47X/X7loHbV8X362v6zOu9XFj30Unl6+tx+mY1+u59z7xxBNFWaOjNVJaz6/9344ode07bXO3fYHWXftOx5/bZkLLei23Vulzopo960rvQa+tfeyi85WLI9atSLSvdZ7UeW/vvfcuyjpGtW4u1lmv66K+NSJez6910GfSbRWgc6zOE9pn5W0vtI10zVi2bFnD1/U+dV3VNnLbSbi5Tun96Nzr5mp9lrR9XX+4aHS3XYNeS7dS0HGjz5OWtd3Lc4oel5kP3PrhosLd3JsZp27bCz2njqNyPH+j82i7uzVb6+k+47r1Qs/j2qr8Oc2tt3qcHqPrnM75+nzoZ1at99KlS4uyPjezZs2KnXHzJNqjXbHq/R1V1omxaKqTY3Gr1q1T2hSI6MznfXfTH7Hqu1Inz88RuZ99dnL7tsvudr+o1+mf83aV3fneOwXtDqCd+I1xAAAAAAAAAAAAAEBX44txAAAAAAAAAAAAAEBXS0epa1yn0qhgjaLUsovVdLHSGg2pUSXuvRH10Zda1npo9KWLsNV6aPymi0HWeytHwPbS+FuNtFy9enVR1tjjxx9/vChrlLpG1WpkptZf66mxw3qeiPoIXI371MhcbWONRdb4Tb0HPUbrp/Gj2jf6Xo1P10hajbzVempba79qZLhGwep7lcbHan30vfp6RP2Ycq9rpO2CBQuKst5bJrpcx86SJUuKskYSuxhT7Q+3jYBGsmrZRcy6GHktl+vjnm3lYuK13lo/HVMuAlyfC/cs67U0vnrx4sUNz6PXcs+KaxcXrV2Oj9P71PE/Z86chnXVso4XnVO0rrolgW7boNoRT6R9p/fo5mctZ2IAXTy748a6i7GO8PHVLsrYjXW3bYA7/8KFC4uybomgff3kk082LGtfu/VA20vnUo1e1y0XdP7UMalbZui1tO91ftb5Vl93YyKivr30/rVd9Fy6TYiuQ1o/nRv1nDof6HqrdA7XOmgfuLq5CHBdL/QZ1nXIRXHrefSZd2uqmzvL87aLTy/HfTd6fyYaXenzocdrn2ld3drm1kId426tdXOLlrUddSxrW+t5NL5fP4O59ag8j7nn1G1DoGNfo9R1PLoxu2LFiqKsnzVe8IIXNLwfrc9gibMbLPVspl2x6v1tsLb1YKk3MZ5ot8Eyt2Dn2tWX/R2b3IlzVyfPre2qG883gKqI0QfQHzplbuE3xgEAAAAAAAAAAAAAXY0vxgEAAAAAAAAAAAAAXS0dpa5xlfpr7Ro9qvGW+mvwGgfpIm81PlXPo1GXGsOp0avlP1MuxltjOV1cu4sa0vh4jSTXersoVW0vjUnVssata8SqRnFqRKzSeEuNvC1HWGt7aWSslrXeWl6/fn1R1khvjRnVWE69lsb5rlmzpihru2s0qPafXlfbSMemlvWeNWJUx6/WX9ta67Z06dJQOla13hqtqvHpWleNUNV7c1HTLq5Vx5r2mY5HbWsdF3p+7RsXV+Gin/VZ1vsqP+Pan/rsuHO5qFs3Bh19RjQKWvtMx+yyZcuK8u9///ui7OamF7/4xUVZI2Z1rOl4zETnR/j4XO1PvTdtU6Vzio5tjc+dNWtWUdb5Qvuzr7StlI4n9yxpWWlbadu6KH59NrQtXbxz+RnQP3N1cpEv2i86/mbPnl2U3fh266q+rnOUjl0dixqNrvXR+9LnU+vp2kjPo2WdS92zqltd6PFunY6ob3edA/W8ej2tkz7f+gzo8W4rEhelrs+Vi6XWNUO3HtH71LZYtGhRUdb70mdeuQh+XS90OwgdN9rfeo/6ekQu1sitGW77HO1bF5nuPi+6+HjtDzdXN9uGp5fOedrueu/ajtrful7ovev402dI5wC9bvlzbCZ6XttOn3fdUkG3PNBjlHtW9POLji+td3nsdCqi//7X7tIWVSNjd2W7tCvOlljcwcf1WTc/ixgYnRJRuasM5HzYyXNxt/b37iIztnZ1H7cyt+xu81K3of92jnbBQGL8VcdvjAMAAAAAAAAAAAAAuhpfjAMAAAAAAAAAAAAAulo6St1FOjaLBO6lMZYaJepijDUOWqMxtVyO+tX4VBeZrjECmeh1pe/Va0+fPr1hHTTm18WnurhZjejUSHKNaNZ4BBcZ6qKXI+ojVF2faD1Wr15dlDVmU/tE703jTZXWQ+9fY4E1YtfRa2mMp57Txf/q61r/tWvXNqyPjs3ye/RcGpn7+OOPF2UXB+vGmkY+6zEa46rn0WhUbV+tm4tp1vO7aFv3XLtI3XJsv4tJ1zG/ZMmSoqxjXuunfajjy20ZoO2ibapjXPtco4cffvjhoqzjUften8cJEyY0LLvoEu2/8lyk84vOhXr/06ZNK8pTpkwpyk888URRdnHDGoerbaFjpxxn3U46d7loMDe/6fjR51KjgnUMaH+5qPjyeFWZNcNt96Eykdj6XGq/6Fyn9+y2gdC5WseJ3r+rp4tJd/OB1lNjzvUZ1rhxPV7nS733ct10/nD3rK+7+UrnG703FzWkc4a+rs+VPkva7tpPep+u7XT+0+hqN3cqPUafFR03+l63dUp5rtJzaVnnZLe9TSYmVt/rYvvd5wsda9pebosRnR/0OdDPDi4aXMeW9rfOtQsXLizKOpb1c6CuR1oft2aXuUh6rbduhaDX1m14dE3RNnLbHOg4dbH1gyVKvdu4KMPBrlPupVPqgd1Hp0QftjK3dMo9tEM3x8UO9vvplO0IBmPbYXDIPKN8TgEAoHX8xjgAAAAAAAAAAAAAoKvxxTgAAAAAAAAAAAAAoKul83I1ClZjHLWsMZAa+eLioDWSVKNaXYylRpJqLGVEfTSli1DO0EgajR/V+rmy1ltjWzVKVuOXNQpWI0A1rlPLLnpb21HjLbX+Gh0bUd8uGrmpEaW/+93vivJjjz1WlDViXa+h9dCy0thQbWuN6HRxsy5K1UWGa/So9o2OTb2Wji+tj7ZPmbajXk/fozGxes96vKPHaF31udM66LX0HjQyXMemxspqu+jzrmPcRee6Y8r11jrpOHrkkUeKssbQ65h3Wyzo/WuMuUbMajvqONJnUMv63Om40LhkjYvWsl5X+9vFk5df17Gq96ZjW6NxJ0+eXJT1/nUMulhoN2e3IxrOjUuVuabeh64fek5tQxd9rGuEtpOuF81i1ZVez9XbbU2g19Nx6bYW0chmHaM6Htzz7bb0cFH1Oh60/3RMaj21Pg899FBR1udZ52oXM91sjnVbo7i5Xtta6+qeAX2vlrX/Mp9ndG7TurntKvRaOmZdWzTbfqHRMdqvbly7rUAi6j+3aD9rO+pc59pLaT3cfKhzu7aLPge61cXSpUuLst6zxorPnj27YVnnUaV94LZV0fVLX9cxoc+Nbmugc7a2g0abR/jPmtrWrg+0HXXt1LlP138dp+6Z07U88/mlkw32GNmywR6rPhjrjMFpoCKYGePdY7CuH62sE50QK98p8enom3I/dfJz1MrzsSt1wnMJoDsM1OdU5qv2Y22ojt8YBwAAAAAAAAAAAAB0Nb4YBwAAAAAAAAAAAAB0tXSUukZuurLGL2p0t5b1eBerrBGQLq5YIyAjIqZPn16Up0yZYo/rpZGTGnepNFpSYyw17tK910VgughevWeNNNWyi3nX6E49j95jOXpV+0SjpTWGVyNKNUpdY0OVtpdGmmrkpovh17KLm9X7dPG3WodM9Kxy5yn3set/7RPtKy1nxp2eR+k4KkfjN7qWxn4vXLiw4XmU3pfGs+o4dZHYrs4R9f2m0cYPPPBAUf7Vr35VlB999NGG59HYWz1PJhZZ+1PHsraLzkF6fq2/zkELFiwoytqmGsOrkfS6jYK2b7kv9Vzari4KW8e2nku3LXBj1rVRs2jrLBfZrvS513q5KF9dM9x846LydV3QsaSvl7focHOU9pGLqnHbHbj+1fO4+dBtG6FlHa/aRnotXSdc5Larj9uWQNeFJUuWNHzdRYy79aJ8bfe6toueS9tCuXmi6pqh13LclgKZ87eyXrjx596r0ekR9VtaaCy5jgt9Xecet7WGXk/nGLcNia5hGp+u64XO5/r8aVy5jgOtj7av1k37VSPc9Vq6FujnJh3jK1eubPheXRf0WdQ6R9TP4foe95la78F9HtF71nHhPrO758+112C0u8ezdlosLganTo7qy4y1TpsHOrk9d0euDzpt3OwuaN/u0gnzXSvPcrvmgXa1Qye0Zzcjprh77Iq/i3Ty33c6YczyDKET8BvjAAAAAAAAAAAAAICuxhfjAAAAAAAAAAAAAICulo5Sd7GXLmpWIyA1QljjIDUqYdOmTUVZ4xQ0AlNjxfX8EfVRluvWrSvKEydObFg/jZDUmGEXb66vawyynkeP0QhfF7PpYr/LUbKNaBtp32idXXxqua4u8ljjULW9NZ5e36v342Jy9XW9lvaBi+6sGtWeieJw966vl9tRI231PS5+WtvRjR3tTx0j7px6vGsXHYMaT+4iq/U51YhcFwPtYoTKdPxrefHixQ3rp/Hm2r46F+i1dexoPdxzpxHBul2AHu/iiXUOWr58eVF2UdMajavx3S7mvHwurbeLrdb5TseL29pC+9BtVdAOmYhnHYs6/nTe1vlG20D7wsXga5TxpEmTirLGp+s2HDruI/zzqmUXZexisPW9btsQ7VPtFzfvuTVDnxMXy+/WOTc3unnSjTeNp9d71/roONf6lI/TNnVblChtF9d2bqsIt37o/bu5VF/Xsvt8ody2Le651ftynwX0WXFrtsaWR/jtN/QabhsCN9+4MaV9rNsl6DPxyCOPFGWNVXdR6mvWrCnKbksB/dypz77eo24LoNfS9VXbV9+r8fS63mk76NjXuSiifs7SeVDbV8esjgXtT7de6Bhxz6zbVkXfq/fQTQZTRG4nx/Rh99MJsYjteiZauZdOqAP+V3/E31aNWG+ngRqPQDu453FXfvZq17Wq3kt/yNSB9aP9iFUffOgnAGX8xjgAAAAAAAAAAAAAoKvxxTgAAAAAAAAAAAAAoKulo9Q1olFpLKVGLmrE5ty5c4uyRk5qFKPGO2qUpkZdajRkOd5aoyL12i5KXWMjNd7dxVJqdKmLltb3rl27tihrzK/eg96bxq1qfbTsotE1DsTFF2tsaUR9bIi2hcYZz549u2E9Zs2a1fAa2l7az9qfLg5bo6W1TV1cp5a1b1y0rYtMcbG4er86rsvn1YhWvU8dCxqH6/pTz6NR0C7eWseXxkVrHLjWRyPDtS30udO+17KODxcj3yyGRu9B703j0zWWXO9Nr6FtpONLz6mxtxoHq+NII3D1edTrurHmtkLQe9Syzj8aq65jojy+dOzoubSvNJZXo+H1GdRnatq0aUVZ43nd3NeO6C+ti3su9d61Xjr3aCSyxhS7KGN9XftUY5knTJhQlHXt0Ncj6se+ll28sJt/dU7Tsraz1lX7192ntqnWR/vUrU/6PLgYdn329L06b2n8tK4L+t6ZM2cWZRf1rWuhliPqnwE9r96zjikX0e7invXeXCS70jbVttD66Fhx64WLsHefTfS6bi7Usj5/Onfoc6Bzp5Yj6p8LpdsZaP+77SF0nLqoereViD77+kzoPehz4/pex52ukbru6Jqn7at10Ovq2qHtruPVbUHk6qnR6xH185HbksBtN6LneuKJJ4qyfh7Va+v5dd3Ssh6j47ETZLd2aYdOichtVz0GKkZwV/YZBk6mb9s1Brvh2W+lDq2042CfT1rRH7Gqu6IdWumzwdhPalfOK51ooOai/mrTXfmZp5U67Mrz9Ecd+qsNO+GeO0Hmcy1tNfDog87CdgToBPzGOAAAAAAAAAAAAACgq/HFOAAAAAAAAAAAAACgq6Wj1DVa0sWzamSoi1jV82jUp8Z2ahyyi1XX80TUx3tqVOa4ceOKssYxaBSlRpfqMRp1qtGXep+urPV2sdd6zNSpU4uyRnpqvLDWWa/lonm1b8pR6kqjTjXued68eUV5n332KcouVl/7R6Nb9f7LMbm9NKJT66p94CJjlYtw1f7T82tZ66DjV1+PqB8j2hYaRavn1THo7lMjTfU8ep96DxqNrnXQMaX0/PqsaT/pmHLbBbhYXPccRNTfp8bJ6n3qucrt3UvvU+cIvQdtF32OtM907tB20bHpxpq+182Jev8aw6t10zlH773MjQuNydX5TuOctR2nT59elPUZ1/nFRWf3lfa1lrUvXJS6br/h5httZ4041vHgytov2pYaBx1R36/aZ/p86P24e9a21Xrr6/rsap10zdDxoHOdjnWNX9YobrdmaD1d3dzaqduW6Pyk4037z22NoWNY+ykiN9e7mHiNltbr6Tqp96PncbHf2kauD1zdtC00ZtutQ+48ei9urtKyxmdrf7vtICLq5xs9Tsem+xzl1g+3Tui96TjS9tLocr1/F7Ol87mLK9d20bbWuul40mdUy9qX2o7aB24+cPcYUT8/apvqOqzn1ft0n0Hddgz6OUW33tBnXD8X6dzS7PPlQOiGiO7BWu++qhqX1w3t02kRgQPZpt3Qn52Adsxz68RgivHclfXrhHbZHdcJZ6D6YCDjoTv9eRwMOqUNO2E+6W9V4+y7tR2AKpr9HX4wPiO7w1zXqk5po876aRYAAAAAAAAAAAAAAG3GF+MAAAAAAAAAAAAAgK6WjlJ38ekae6mxjBoHOnv27KKscZsuel2vpTGyGpdbjlfV2EiNptQISaX34GJxNUIzE4urZRdvrTGbGk+qMZ577713w7K2qYv41fprf5S5eGK9hr5fr6f3r/3vYu81GlfvX+tajjDupX2g5yzHvvZy0aMuLljL+l4ta/uW36N9qGNSx5eObT2Xi0B1ZT1e+8nFgWsfa900tnjVqlUNz6/0fnVMZJ6DCD93aN9qFG35/Y3q56JrdQy6ucZF+KpMP2n76lYOOiZctLaLaS5z0e0uckRjb3V7hhkzZhRljSzXONx2y2zloH2hUb56f67dXHSznlNjk11UfrP1IrNdgNsqwK0Z+jxo37kYZC1rfXTO1L7WsraptpGj96X1d1tR6DyUid/X82h/aFkjvCPq+0qv7bYj0P7UucGtGZl1Ts+vx7socT3GrReuTbVf3Rrm4uL1dZ2T9Dl360uZtqPbksCNcb1/t2a446tGo7t+0vZ1kfr6ura1O6eL93Lzkraha08dE/p5t1wP5Z41vWe3Drn4dF0XdA7RrRnc58NO1g2x6tgRcXTtVzX2E+g12J/HbohVx47os/bLrBO0O+Dtis9a/fEMEgGPXa08tjLPSCdvMzJQf59qpQ7Z9mzl3jplDuE3xgEAAAAAAAAAAAAAXY0vxgEAAAAAAAAAAAAAXS0dpa7R0vrr7hrdqGWNJNX3Tp48uShrtKQerzRWVKMby3GrGhvqIqSVxpu6SFONolQuOle5CGS9losS1xhLbS+NW9f6l6O+e2ncZrmeGifq6qTn1T7U82qktb6ukZsa0al9o8dr1Ku2r0bDal9qWaMbXCyu3pdGpurxeh6NbS1HQ2hbuChod29aDzf+te20b7Qeev/Lly8vyhodrc9IJt7bxeIqN971XprF8+p53Xv0Pl1faRspF+/q7t+NcT3/2LFji7KL4NZzum0d3PYFzbhIYh1TWm+NUtcIf5073Jhvd7yLi0fW6+j41mdJ23zWrFlFWZ8rt8Zo3+n2G2vWrCnK2T7S+umfubh/t2a4SHa9B/debUddJ3Rt0C03dP3QceLWWOWee7137T89p85/Lj5b53Pt42Z9oO3i1j0dX3q8RmXrWqXH6D1o2UXnu+dHx4rKbN3gtnZx25ZoO7pnWNcwPb+uC9om5ah9/UylZbe9h1sb3OcLx41BFxPu2s7Fqiu3XmQi4t1WHfpeXS/c8619Wa6ne4/j1gudN/S5mz59esOy224js4VEJ+uEOLNO0SmxZQDQSYhVB6pzzw3PCnoxLpprZ5v0x99x6DMMtMwY7IS48laO6W9V65Btz064t1bxG+MAAAAAAAAAAAAAgK7GF+MAAAAAAAAAAAAAgK6WjlLXiFH9lXoXJ6xcvLVGMWr8rcY+rlq1qihrpG45In316tVF2UWAaiylizXWKEuNGdV71nprnKaWNcZz4sSJDV/X2M+XvOQlRXnfffctyhqH7GJYXWS4KscgaHyncjG/GsWs9XD3k6Hv1bZz8bHaH9p/Lgpf20LvxcVzu6jkcltpbLOLYnXRyS7SW+ut53fRsNqf2i56rfXr1xdljVjXZ0KP0fvUemZi5dyWCuXj9Fx6nzrOXby5zgt6jItt1shfjQ/W+uj5NQpa42Z17Gg8sYvm1rnJRTy7uSWivg/1nrU8YcKEoqzPpkZqT5s2rShrvLYe77QjGtfFC+s409fdOqF9oe2px+sxGiev68fatWuLso4HfQa0HyPqx5Crt4sB12O0LfSZds+30te131/4whcW5X322aco67Pk1gYXq56Jw3Z1c3Osi6LW4/X8zcaevsc9965v9Jlz19DzuGvpPeszrc+963vXH3rOTHy6Hq9103bXcaB0TGt9li1bVnfcunXrdlrW9nVbxjhVY8K1HfU50PvXuU3ndreVhKuPRvDrvei6o3OOfn7VftW21nlG5x+3jUj52lo/PU7bRe9TI9C1rjoudI3Qz9c6h+o59d4GS3y6k/2sDOzu2IIAvbohKrGKdq0Tg7XdiD5Gq5o9K900pjphbdzV7bm7zIODEW2N3RVjv712p/bkN8YBAAAAAAAAAAAAAF2NL8YBAAAAAAAAAAAAAF0tHaWuXLyni+d2EeMa9ehiRSdNmlSUNeqxHIWu0ZQad6yxn3qMvq6xmRozrbG6GmPpois16thFMWsEqEZaahTu9OnToxEXV+0ieN17I3z8jYvGdRHlLi7ZxYO6KFk9Xq/l6qzXVS5WXevmIl+1rPUsX8tdW+unz4Lem8b56rhz8fQuGnby5MlFWaP3NUpXr6VbDWiktEas63OjscBuCwLXjuWxpf2QiQnXZ0djb3VLAo161Qh07We9H71nFyWsz6aeX+ugbbp8+fKi/OSTTxZl7Ve9Lx3v2r7lZ1PnS50jtazRvXoP2hZ6jJuPXCx0OyLBMs+fi+N1W1S4qGttG+07N6Z1LXBbb0TUxx/ruVx0vpZd9LVbM9yzrv2oz/3s2bOL8pw5cxqeR2mfan1cTKr2jRsPbi3QftKyq4PbVqJ8XGbudXH7+t5m81Wj49113XYgbn3OrNU6bnS+1dfdPbp1Sz9T6POnz41+Bomo/4yk64T7TOW2OnHrhxtrbr1wMeFuHdHPVzq36zFKn2m9L213t8WDXkvXYF1rdA3Wsq4X7rNPuR7adtr/rl10PtFjdL3Qe9B703HttoXphAjJdqkaGdbp9747RaCh/2XHU6c/F4108rPSX+3ZyffcyXb1OtGufiL6GLvCrl4n+mOcDsZnZVevu51wzwAAtAO/MQ4AAAAAAAAAAAAA6Gp8MQ4AAAAAAAAAAAAA6GrpKHWNa1QaGepicZVGRbo4V42idMpxMRrjqfGVGvupUZmZKHUXp6n11rhKjbzVskZRaqSnRkPr69rW2l56X8pFIzeL1MlE4+oxLurcxeS6qFqtq76uEcRKozv1vS4yVvtJ66D3pRGgWnbXLXMRsKocj70zek6tk45rbWsdIxqvrDGpek439jUqWvtYY6M1/lbro/feLJrYbZOgca36LGi8q9JnZNq0aUVZn0Gtq96DPst6ny6qV+ugba33qVs7rFixoihrG+l5XJR6eQxp7K2WXSy0vl+fC51H9Xj3nGr92hGPpdd084qWXYywi43W1/W+NRLYjVEdA9oX5Sh1HTduuw5X1uc4E6Wuz672u44h3VpEnwcXre/mIdd2rr3cebTPMscod60ybTs9zsVy6/HumXHndOtiJjbarYuqlZg7t9a4qHLXx7pe6DjTz0ER9c+FrhP6HOgx+n6dAzNbl7h703rrGNdnXJ8b/aylx+tzo/esdXDbLmibuudY6+DWC11316xZ0/D8er8R9X1Y3j6o0fUy64WOTV0jtO3cZ1AXeZ/57N+tWl0rB2NcJ7AzAxX93B916ATddC+7o129TvRXPYB26oR1whmMz8pgrDMAAJ2A3xgHAAAAAAAAAAAAAHQ1vhgHAAAAAAAAAAAAAHS1PkWpu6hSjY100Y3KRVprJI6LAy3HxWRitjWSVqOYlUZxa9yu1k/PqVGUmehijat0Mbpaf61PJibcRamXY4Zce7v4dD3eRRs72hZadhGw+rprU71PN770da2ztp27LxcDHVHfDxoh6p4Lfd2NTdcfGoFejrpt9F733Ol1NQJ2ypQpDa9b9dnU17V9IurbSMsa+6pR6tp2Gsnr7kHroefX1/X50rL2jXJRwNq+ep4ZM2YUZR1fei/aRlr/8vjVdtHr6Xm1jV00upbdfSptL/dMVeHu3UV3ax3dNhsuel3PqXOsuycXq67jsPxn7plwWw247TfcOHbzpI4HjYfW97o1Q9vXtZ2bJx23lYS+rm1S9fzlsefmbm1rfd1tLZIZX5mtMbR9M1vDuKh299nGrW1a1vGndXbzlovAdvH9EfVx5RpF7trdfT5xMfluXdDjta463vU5cFvv6Ov6WcvNA3q8nt/1meunzBZBuo1Idp522764zxrKxda7eSnz+ao/oit3R0RfAh7PB8BzADTD8wEAAFrBb4wDAAAAAAAAAAAAALoaX4wDAAAAAAAAAAAAALpaOkrdxVi76FGNX3Rxq46LtHZ1aHZtjZl0sbp6XuUiad21MjGWeoxG/rr3uhjPqsrv1eu5qFNXDxe5re3o2t3FPruYYhc3nqlzhhsT7YxlcpG5ysXQ6rhzUaral+550XvTyFwXDatcDK+LWC0/K3pveg8uUlrPq7G9OnbcVgVKj9FnzdXbxWtX3UbBcVsqlNvdRZBrndxWCq3IxOdW4ebVTKx7VdoGmbhj96yXn0+Nms6Md40Qr7pmuLq6MZfZxqIVWgcXn+5iqV1MttuiotnYy6wZLn7b1cmdP8ONHfccurZzz0FmHXLrdybC3J3HrU0RuflNuTZ19+Pq7eZ8XcPc9jEqM59l1s5MnV0fu2fXjcsIP3aU67fMXFSVe2b7Y04HAAAAAAAA+gu/MQ4AAAAAAAAAAAAA6Gp8MQ4AAAAAAAAAAAAA6GrpKPVMLKeLnHSx6lXjw5vVwUVOuhhzF3/r4ln1dRdL6SLg9boaoanX1TZyseIuSrsvMZkurjUTS+3ofbpz6j1oxLZrO6Xv3bJlS8PrOi4yXSOtnXL7ZuLHXbSqaxd3nlYi9t14Ufpe7Y+MzL03o9fbtGlTwzq5e9NY8ar1c1s7aL0z4z0TwezmIlV+Xce2e3bcPJqJ/XXR+1Ujpfuq6jrhnp/Mc6jcdhDNtsNoZRzo+HbXdmOiamy7m29c3VybOq6t3Tzk+sPNw65uEbl4cHcPbo2pGv2cWZ+Ua5fM8+mi6l393ZqS+VyQ3TLBHZcZO5loeFdvN37d8+Tqljm+6hzi5iK3ZUOmDZvNwa7tXHtltnKoug1HO7bYAAAAAAAAAAYaP+UCAAAAAAAAAAAAAHQ1vhgHAAAAAAAAAAAAAHS1dJR6JnrVRYBWjXp058y8Xr6Gixx1x2ci2V28uYs63WuvvRpe191DJjLZ1T8T897sz1wkaKbt3DldO2b6KRM962Qif12UtEbwZqPBlYsxd+2odc1ElFftj77E7TfiIv9VNp5V66TR6HoN3XrAzSnu2pl5qmo0s8rE/Lrzax+Xj3Hx6Zm6ZmLVM23UDlWjnFsZo64vMmO0LxHyro9d2cWqK+07rbc+A3rOzBqr3LzqzqkyEcpV48mzXB+6OdPV1fVZ5jnJrIVu3W5lnqj6fGYi71W71oVmMm3tZLa9cOMgc/+q6mdWtx1DZt1RVT8Tl2XmH+Xmf1fvVtZCAAAAAAAAoBPxG+MAAAAAAAAAAAAAgK7GF+MAAAAAAAAAAAAAgK7Wpyj1TFRpJgJdyxpDmomuLMc7uijLqvGurcRMZqJRlcZ4ZyJs3f27WNFmccGtxGZWPd5Fprv2cv2n7eXus2rEuIt2d69nufHfSjS8cs9I5jnoj9jTViO5M7HFmWu0GpG9M32JRq9yngjfFpmY3ar37LaR6Mv2AX2pS+Y6mdjyqmuGG2NVo577IhPT7I7RdVLnQ1X1fjLrdiZuvBXNxkrVrT7cOlF1u46q0detbBmTib9XVbc5qbqtQdmuiFxvh1Y+v7ho9HatzarqNgjlurpz9eWz886497YaAQ8AAAAAAAAMFH5jHAAAAAAAAAAAAADQ1fhiHAAAAAAAAAAAAADQ1dJR6qqVmF0X3evOn41rdJGpGZloeK2TRrVm4lb1vS4+fq+99mpYzsReVr3fsnbF4Sq9TzdeMpHZem/Dhg3b6XszUaJVy83GXdXo6ky0atU4+IyqUd/9JRMTnolOzshG1LZDf7Wp3nO7+rDqvNvu67TyzGSi3128tdJ21fm2fLybW90c5ea9zBYSmdfdefQeMnNJK/ojPj3TZxF+7dV71mPcWlp1js2s81W3IsiMTRdjndnapqrs9jT9zUWau/Zq1zYcrg6tqDqeWlV1vaw6djKfrwAAAAAAAIBOx2+MAwAAAAAAAAAAAAC6Gl+MAwAAAAAAAAAAAAC6WjpKPROL62I/q3LR2M1k4oE1htZFbrrXNZ5VuWjXTJRqpm56/qpxle3qj+x5MzH5josm1ihcfb2V+8mMlV0RE1o1qtYd486TGe+qlft0Y7n8ZyoT+1o1DreVe2hlzO4Krm/dMc6uitLvjxhhNx5a6QutT7ldXYx55v06dzla76rx224edvOk64+BisnOvN6M2z7Fxcpn+i9TP3d8f8VjN1I1Ajszv5aPycw37Vob3VYayt1DJj69P9Y8lYnF39VaiVLPjOuBGvsAAAAAAABAq/iNcQAAAAAAAAAAAABAV+OLcQAAAAAAAAAAAABAV0tHqauqkdmZSEsXearxslouX7ddcbB6HheFq3XVsovizkS1ZiLcq8Z7N4tSb1cstRsLmVjgzD27WGAXAVo1wj7TH1mZOFXX7i6qNqPqdgGtxMq6Y5rVv+q9ZbY26I9Y6E6LnS5fT9uianRvf20HkFU1ajfzzLh52LVTO9sgEzPtjnfvzcxLmfNUjVLP6I9tDKqukeV6uD5vV8S+qhqfnrluZtxktnxpl3J92tXnmSjuVu6nP7ZX6A+tbJeSfY+b+zJR+opodAAAAAAAAHQzfmMcAAAAAAAAAAAAANDV+GIcAAAAAAAAAAAAANDV+GIcAAAAAAAAAAAAANDV+rTHuJPZ/zSzF6zbG9Htx9pq/arub6n1y+zvmNmvcdiwYUVZ9zZ37ej2D8/sf9qM2zO0lf2nW9mv2bV1Zt9SV3bnd/u5lvdedWMvs2es2/+36t6omf1Z3bXceVRm7DTbw76q/tgD3T2P/bHXq+v7voyVzNzWH3sMDzS3NlTdi9mtE32ZD6s+o5m1Tsuufm5Pa72urhPuuqo/9gnPyMzVzbQyv2XqlFkzMutqZpxWldljvF39Wm7nzDyc2cO+lXnYydx/1Xq682Rer/rMueObzVF9ec/O6gEAAAAAAADsjrrv2xUAAAAAAAAAAAAAAARfjAMAAAAAAAAAAAAAulo6Sr1q/LCLdt1zzz0bvu6iTd0xGiMb0XpkbiPuflyEpt6b3kMmGlnf666Via7ORLs3k7leph6Z2PtMrLhrx6pR0lWjRLU/yu+teq5MhH8rUaeZaNiq568a25qNRa66nUHVZ7nquHDjtGoscuY5aFUmDriTVN2uwsWhZ2LC9fXt27c3fN1FY/dlWw4nMw7cuuLWQHd+10ZVn/WqkdNVZZ7t7FqViRZ312hlq49MJHa75nN3/nZtveE0O09fPku04zyZNs2M2Va2c3H1yWyp41SNWO+LdvUZAAAAAAAA0G34jXEAAAAAAAAAAAAAQFfji3EAAAAAAAAAAAAAQFdLR6lrVKuLoXXxnlWjcDX2sS9RxC4y1x3jIl2rxo+6SM+q0ZruPLs6PjkTXeperxr7XrUOVaNB3XjMHN+uWNxm18i8XvU8buxkxlqnxHZnxr/WtWrUe2ZctGsstLMd2xWf3Mr5q5wjM55cHHEmTtn1nY4HV87eaytx1G6c6Tkz95CJ1m6l33flmHHtkI30rnrtqv3XymeBdkViZ+LTW7lWXyK2M3Hi/b1mVO1v9wxl3uuumxmLVfum3B/9vZ1Bs2u3+/wAAAAAAABAp+CnWQAAAAAAAAAAAACArsYX4wAAAAAAAAAAAACArpaOUq8aYduuyOFslLiL9KwauanR8E4rEeAZWoddEWPtoj87JTa6V9WoTx2bVWPed4X+qEem3Qfy/jNx2ZntD6pqVwx25lnJzCdV55xdod1joer5qs49LirZld0Y6EsMcCtjtJV2aVcdWpFZX6veY9WtR/pyXqfqc99KRHd/yNShlZjsdry/rzJR8u4zoqtzu9rLjZvMdgdZbv7KzGv9rV2fFQEAAAAAAIBdjd8YBwAAAAAAAAAAAAB0Nb4YBwAAAAAAAAAAAAB0tXSUeitaiRbOvF7mIppdPGY2rr3KMf3xXqVtoZHhrn3LkfdVIz5dhLTjoj6rRiSrzHUzsddat7322qsou/HVLFa1lchgvZ6ex21P4NolE/s6UDG/zfRH/Gp/x8q6uUXL3RCf7sbgrpJ5/vSY7du37/S97jzZe23l+WtFK2O6lbq5qOSqUdFV14tsnfry/kaqrm1u3s6uGVWu5T6buHbPRGxnx1O7YvKrcu2SWc9d3Vzb9fezW/XzSDOdHJ/eiZ8vAAAAAAAAAIefZgEAAAAAAAAAAAAAuhpfjAMAAAAAAAAAAAAAulo6Sr1q5GTVKFyNJ3WRkc2i1DXWcdiwYQ1fd3HHVaPU3XWrRsarViI9W41l3nPP/x0GWj+NGM5EuqpMvGkmFreV/nDndzGmmfFR1kqkqWuXTH9mxmwmMtZFo7rn11232ZjIRPK6seZiizuNi8ztxDq7dm93vas+G5k50EWjZ9YSlYlrLqu6pjlVnzPVyjrRSt2qbrdRNa662bXclgVOu+KxW4nrzryemeerrp1V6+DWv1a5taFq37j1PPPZIRNX3h/R/E7V+ncKratbLwAAAAAAAIDBhN8YBwAAAAAAAAAAAAB0Nb4YBwAAAAAAAAAAAAB0tX6LUs9EfbpY3O3bt+/0vX0xUDGV2Tj4nXExt5njy7Gt2j9V29tF5maitTW2vapMHGrV2NZWYl4jqsfYaxSpq0dGu+L/3Tmrxqe785SvVzXC2vVt5r1Oq/NIo/O4c7o4Xx0H5TFUNcLaqRp/3c4o5YjW2jkz/rTdWplXm7V35lxV5+IMd/9uzVStxI275y0Tse62ZcjUrVmkd3/MjZn+yMT298d2Acq1adUI9L7E9Gf6U2Xi09s192Yi1l0bZe7Fbe3RikzfN6ub2+olI7PmZ9Zmtw0HAAAAAAAAMJjwG+MAAAAAAAAAAAAAgK7GF+MAAAAAAAAAAAAAgK7W1ij1TNRnK/HpzWImXayji9itGofq4iTdMcrdm4sYrRq3XTUWt/weV28X11k1ujUTuemiejMRyW6sZY7PxL/3JV65FVXjmzOxqi7C3o2dzLOSjXN146VqdGsmnjmz3UAr0b5urGXaoupWCOXjWolVV/o8ZiKJ+yrTJpnrZOaDds3h5fNUjYSuGiHu6PmfffbZndahajS4u1YrUe1Vt0lwyuvFXnvtVem8rUSduzGbiQlv11YEVc/Tri1Dytetem+ZZ6WV+P+q46vq6yqzjUBG1c9sZZk1ppU2rVoHt9a2a20CAAAAAAAAdgV+YxwAAAAAAAAAAAAA0NX4YhwAAAAAAAAAAAAA0NXSUeouDrzuZBLX3K5oRT2PRqyWYyJd3GUrsaouNrJqrGimLVwspd5z1QjoZnGd7YoDz8TZZmJD3X1WjQ7OxDfrOd3xGt/bLGLWxcR3WrSoPr/uOepL1HRG1bGg3HNXtX2rPjtVn992RXlH5KJxW4kD1jHvxkJm+4Mq13fcs1T1vVVj9t0c3mz+yMSnZ/rIrVVufLitSFqJwa+6hULmvVXXOadZ3zf7DNCr6hxTtb0yY9P1WdV46125jvQl3jszZjPx9JlxnVl33fGqnWtbX+3Ka5Wv5/qslTWsXbHtAAAAAAAAwK7AT7MAAAAAAAAAAAAAAF2NL8YBAAAAAAAAAAAAAF0tHaVeNVrXxWS6uEY9fyYOu9n1WpGJ5K16HhcR7OItNZLetYtGY7vY0lZi5Mt1cq9n7sEd/+yzzxblbdu2NTzejTsX7Z+J83fnz0ZdV423rRrLXfVarT47VfQl2jcTydyuGGZ3fCZi19UzU/9MrHM2jtmdy92/e0bcWHDHtzpflLXynGRk+nQw0ftxc4aLTHfzWGYbg6rx6W58Vo1rzmzpUH6PzvuuTm58Z8aIu7dMNHrms0N/b+mQmYeyz0274rGrzsOq6pycqUPVY1wfZJ6tqnN5+TytjFl3vU6O8wcAAAAAAAB2BX5jHAAAAAAAAAAAAADQ1fhiHAAAAAAAAAAAAADQ1dJR6sOGDSvKVWPS2xVzq9HAzSKj99prr6Ls4mmrxphWjah258/EjbvXtQ7udRfd3IyLg60aOa7HaB8ojU9/5plnirLeg55n9OjRDa+l71XadlrOxPwqbbtmfd/KGHFRwqpqjKmLEXb33ErErGvf7PurRulmntlMnLGLw20lht5FBGfnLJV57tzxrk4ZfalrM5nxkenTVtYPN2dmIr37Uo+qkeOZ87tnOhOlrvef2XIj0++ZKHE3hl2ddayUaXy6zvuuHiNGjGj4emZrgcw83MpWBJn4bce1dStx7s3Ge9VrZN6bvXYjVcdmK+tFZiuAVrabyEayu+e06pzfSpS605fPmgAAAAAAAEAn4DfGAQAAAAAAAAAAAABdjS/GAQAAAAAAAAAAAABdLR2lrvGhLjbRxT5muKhSd85yHTJxs67eVWPVq8rcWybO1b1XuSjRcv2rxqFm4p01Pn348OEN66RR6vq6RuS6GHYXEeyOybS1Rvi6evZFJkrfycTQVo1YrxqfnjlPX2SihF3MbFWZmNyq58/E2SoXT94smthtpaBaiU/PzIOttHsvt2ZkrtNKzHTm/vSYTFx99hoqExvdrjhtN2dUjZ92r2fGVaY+bu5163dEfZS6i33PPIvt2orBtYWrZ0bV9aJqtLl7b7Px167I7b5cu5ebb/sjurtdz2hVzebDzDjKROyrVtfwRtqxXgAAAAAAAAC7Cr8xDgAAAAAAAAAAAADoanwxDgAAAAAAAAAAAADoakNqZCACAAAAAAAAAAAAALoYvzEOAAAAAAAAAAAAAOhqfDEOAAAAAAAAAAAAAOhqfDEOAAAAAAAAAAAAAOhqfDEOAAAAAAAAAAAAAOhqfDEOAAAAAAAAAAAAAOhqfDEOAAAAAAAAAAAAAOhqfDEOAAAAAAAAAAAAAOhqfDEOAAAAAAAAAAAAAOhqfDEOAAAAAAAAAAAAAOhq/z938NvWfdXIP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338"/>
            <a:ext cx="9144000" cy="4226893"/>
          </a:xfrm>
          <a:prstGeom prst="rect">
            <a:avLst/>
          </a:prstGeom>
        </p:spPr>
      </p:pic>
      <p:sp>
        <p:nvSpPr>
          <p:cNvPr id="7" name="TextBox 6"/>
          <p:cNvSpPr txBox="1"/>
          <p:nvPr/>
        </p:nvSpPr>
        <p:spPr>
          <a:xfrm>
            <a:off x="-2358189" y="86627"/>
            <a:ext cx="1982804" cy="1600438"/>
          </a:xfrm>
          <a:prstGeom prst="rect">
            <a:avLst/>
          </a:prstGeom>
          <a:noFill/>
        </p:spPr>
        <p:txBody>
          <a:bodyPr wrap="square" rtlCol="0">
            <a:spAutoFit/>
          </a:bodyPr>
          <a:lstStyle/>
          <a:p>
            <a:r>
              <a:rPr lang="en-US" dirty="0" err="1" smtClean="0"/>
              <a:t>Hasil</a:t>
            </a:r>
            <a:r>
              <a:rPr lang="en-US" dirty="0" smtClean="0"/>
              <a:t> histogram </a:t>
            </a:r>
            <a:r>
              <a:rPr lang="en-US" dirty="0" err="1" smtClean="0"/>
              <a:t>proyeksi</a:t>
            </a:r>
            <a:r>
              <a:rPr lang="en-US" dirty="0" smtClean="0"/>
              <a:t> </a:t>
            </a:r>
            <a:r>
              <a:rPr lang="en-US" dirty="0" err="1" smtClean="0"/>
              <a:t>dari</a:t>
            </a:r>
            <a:r>
              <a:rPr lang="en-US" dirty="0" smtClean="0"/>
              <a:t> </a:t>
            </a:r>
            <a:r>
              <a:rPr lang="en-US" dirty="0" err="1" smtClean="0"/>
              <a:t>hasil</a:t>
            </a:r>
            <a:r>
              <a:rPr lang="en-US" dirty="0" smtClean="0"/>
              <a:t> </a:t>
            </a:r>
            <a:r>
              <a:rPr lang="en-US" dirty="0" err="1" smtClean="0"/>
              <a:t>pemotongan</a:t>
            </a:r>
            <a:r>
              <a:rPr lang="en-US" dirty="0" smtClean="0"/>
              <a:t> </a:t>
            </a:r>
            <a:r>
              <a:rPr lang="en-US" dirty="0" err="1" smtClean="0"/>
              <a:t>huruf</a:t>
            </a:r>
            <a:r>
              <a:rPr lang="en-US" dirty="0" smtClean="0"/>
              <a:t> </a:t>
            </a:r>
            <a:r>
              <a:rPr lang="en-US" dirty="0" err="1" smtClean="0"/>
              <a:t>berdasarkan</a:t>
            </a:r>
            <a:r>
              <a:rPr lang="en-US" dirty="0" smtClean="0"/>
              <a:t> </a:t>
            </a:r>
            <a:r>
              <a:rPr lang="en-US" dirty="0" err="1" smtClean="0"/>
              <a:t>titik</a:t>
            </a:r>
            <a:r>
              <a:rPr lang="en-US" dirty="0" smtClean="0"/>
              <a:t> </a:t>
            </a:r>
            <a:r>
              <a:rPr lang="en-US" dirty="0" err="1" smtClean="0"/>
              <a:t>lembah</a:t>
            </a:r>
            <a:r>
              <a:rPr lang="en-US" dirty="0" smtClean="0"/>
              <a:t> </a:t>
            </a:r>
            <a:r>
              <a:rPr lang="en-US" dirty="0" err="1" smtClean="0"/>
              <a:t>hisotgram</a:t>
            </a:r>
            <a:r>
              <a:rPr lang="en-US" dirty="0" smtClean="0"/>
              <a:t> </a:t>
            </a:r>
            <a:r>
              <a:rPr lang="en-US" dirty="0" err="1" smtClean="0"/>
              <a:t>proyeksi</a:t>
            </a:r>
            <a:r>
              <a:rPr lang="en-US" dirty="0" smtClean="0"/>
              <a:t> </a:t>
            </a:r>
            <a:r>
              <a:rPr lang="en-US" dirty="0" err="1" smtClean="0"/>
              <a:t>vertikal</a:t>
            </a:r>
            <a:r>
              <a:rPr lang="en-US" dirty="0" smtClean="0"/>
              <a:t> </a:t>
            </a:r>
            <a:r>
              <a:rPr lang="en-US" dirty="0" err="1" smtClean="0"/>
              <a:t>pada</a:t>
            </a:r>
            <a:r>
              <a:rPr lang="en-US" dirty="0" smtClean="0"/>
              <a:t> </a:t>
            </a:r>
            <a:r>
              <a:rPr lang="en-US" dirty="0" err="1" smtClean="0"/>
              <a:t>lafadz</a:t>
            </a:r>
            <a:r>
              <a:rPr lang="en-US" dirty="0" smtClean="0"/>
              <a:t> “Pandang”</a:t>
            </a:r>
            <a:endParaRPr lang="en-US" dirty="0"/>
          </a:p>
        </p:txBody>
      </p:sp>
    </p:spTree>
    <p:extLst>
      <p:ext uri="{BB962C8B-B14F-4D97-AF65-F5344CB8AC3E}">
        <p14:creationId xmlns:p14="http://schemas.microsoft.com/office/powerpoint/2010/main" val="136645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52400" y="2517025"/>
            <a:ext cx="5200820" cy="2474074"/>
          </a:xfrm>
          <a:prstGeom prst="rect">
            <a:avLst/>
          </a:prstGeom>
          <a:noFill/>
          <a:ln>
            <a:noFill/>
          </a:ln>
        </p:spPr>
      </p:pic>
      <p:pic>
        <p:nvPicPr>
          <p:cNvPr id="75" name="Google Shape;75;p16"/>
          <p:cNvPicPr preferRelativeResize="0"/>
          <p:nvPr/>
        </p:nvPicPr>
        <p:blipFill>
          <a:blip r:embed="rId4">
            <a:alphaModFix/>
          </a:blip>
          <a:stretch>
            <a:fillRect/>
          </a:stretch>
        </p:blipFill>
        <p:spPr>
          <a:xfrm>
            <a:off x="152400" y="152400"/>
            <a:ext cx="5859547" cy="2212225"/>
          </a:xfrm>
          <a:prstGeom prst="rect">
            <a:avLst/>
          </a:prstGeom>
          <a:noFill/>
          <a:ln>
            <a:noFill/>
          </a:ln>
        </p:spPr>
      </p:pic>
      <p:sp>
        <p:nvSpPr>
          <p:cNvPr id="76" name="Google Shape;76;p16"/>
          <p:cNvSpPr txBox="1"/>
          <p:nvPr/>
        </p:nvSpPr>
        <p:spPr>
          <a:xfrm>
            <a:off x="6201825" y="1176875"/>
            <a:ext cx="2717700" cy="36069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id" sz="1100">
                <a:solidFill>
                  <a:schemeClr val="dk1"/>
                </a:solidFill>
              </a:rPr>
              <a:t>Histogram Proyeksi Vertikal (Kolom)</a:t>
            </a:r>
            <a:endParaRPr sz="1100">
              <a:solidFill>
                <a:schemeClr val="dk1"/>
              </a:solidFill>
            </a:endParaRPr>
          </a:p>
          <a:p>
            <a:pPr marL="457200" lvl="0" indent="-298450" algn="l" rtl="0">
              <a:spcBef>
                <a:spcPts val="0"/>
              </a:spcBef>
              <a:spcAft>
                <a:spcPts val="0"/>
              </a:spcAft>
              <a:buClr>
                <a:schemeClr val="dk1"/>
              </a:buClr>
              <a:buSzPts val="1100"/>
              <a:buChar char="●"/>
            </a:pPr>
            <a:r>
              <a:rPr lang="id" sz="1100">
                <a:solidFill>
                  <a:schemeClr val="dk1"/>
                </a:solidFill>
              </a:rPr>
              <a:t>Ada </a:t>
            </a:r>
            <a:r>
              <a:rPr lang="id" sz="1100" b="1">
                <a:solidFill>
                  <a:schemeClr val="dk1"/>
                </a:solidFill>
              </a:rPr>
              <a:t>dua puncak utama</a:t>
            </a:r>
            <a:r>
              <a:rPr lang="id" sz="1100">
                <a:solidFill>
                  <a:schemeClr val="dk1"/>
                </a:solidFill>
              </a:rPr>
              <a:t> yang menunjukkan </a:t>
            </a:r>
            <a:r>
              <a:rPr lang="id" sz="1100" b="1">
                <a:solidFill>
                  <a:schemeClr val="dk1"/>
                </a:solidFill>
              </a:rPr>
              <a:t>dua bagian utama</a:t>
            </a:r>
            <a:r>
              <a:rPr lang="id" sz="1100">
                <a:solidFill>
                  <a:schemeClr val="dk1"/>
                </a:solidFill>
              </a:rPr>
              <a:t> dari huruf yang terdeteksi.</a:t>
            </a:r>
            <a:endParaRPr sz="1100">
              <a:solidFill>
                <a:schemeClr val="dk1"/>
              </a:solidFill>
            </a:endParaRPr>
          </a:p>
          <a:p>
            <a:pPr marL="457200" lvl="0" indent="-298450" algn="l" rtl="0">
              <a:spcBef>
                <a:spcPts val="0"/>
              </a:spcBef>
              <a:spcAft>
                <a:spcPts val="0"/>
              </a:spcAft>
              <a:buClr>
                <a:schemeClr val="dk1"/>
              </a:buClr>
              <a:buSzPts val="1100"/>
              <a:buChar char="●"/>
            </a:pPr>
            <a:r>
              <a:rPr lang="id" sz="1100">
                <a:solidFill>
                  <a:schemeClr val="dk1"/>
                </a:solidFill>
              </a:rPr>
              <a:t>Bagian </a:t>
            </a:r>
            <a:r>
              <a:rPr lang="id" sz="1100" b="1">
                <a:solidFill>
                  <a:schemeClr val="dk1"/>
                </a:solidFill>
              </a:rPr>
              <a:t>tanpa piksel putih (0)</a:t>
            </a:r>
            <a:r>
              <a:rPr lang="id" sz="1100">
                <a:solidFill>
                  <a:schemeClr val="dk1"/>
                </a:solidFill>
              </a:rPr>
              <a:t> di awal dan akhir berarti area tersebut kosong (tidak ada garis tepi huruf).</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0000" lvl="0" indent="-256200" algn="l" rtl="0">
              <a:spcBef>
                <a:spcPts val="0"/>
              </a:spcBef>
              <a:spcAft>
                <a:spcPts val="0"/>
              </a:spcAft>
              <a:buClr>
                <a:schemeClr val="dk2"/>
              </a:buClr>
              <a:buSzPts val="1200"/>
              <a:buAutoNum type="arabicPeriod"/>
            </a:pPr>
            <a:r>
              <a:rPr lang="id" sz="1200">
                <a:solidFill>
                  <a:schemeClr val="dk2"/>
                </a:solidFill>
              </a:rPr>
              <a:t>Histogram Proyeksi Horizontal (Baris)</a:t>
            </a:r>
            <a:endParaRPr sz="1200">
              <a:solidFill>
                <a:schemeClr val="dk2"/>
              </a:solidFill>
            </a:endParaRPr>
          </a:p>
          <a:p>
            <a:pPr marL="457200" lvl="0" indent="-298450" algn="l" rtl="0">
              <a:spcBef>
                <a:spcPts val="0"/>
              </a:spcBef>
              <a:spcAft>
                <a:spcPts val="0"/>
              </a:spcAft>
              <a:buClr>
                <a:schemeClr val="dk1"/>
              </a:buClr>
              <a:buSzPts val="1100"/>
              <a:buChar char="●"/>
            </a:pPr>
            <a:r>
              <a:rPr lang="id" sz="1100">
                <a:solidFill>
                  <a:schemeClr val="dk1"/>
                </a:solidFill>
              </a:rPr>
              <a:t>Terlihat </a:t>
            </a:r>
            <a:r>
              <a:rPr lang="id" sz="1100" b="1">
                <a:solidFill>
                  <a:schemeClr val="dk1"/>
                </a:solidFill>
              </a:rPr>
              <a:t>satu puncak tinggi</a:t>
            </a:r>
            <a:r>
              <a:rPr lang="id" sz="1100">
                <a:solidFill>
                  <a:schemeClr val="dk1"/>
                </a:solidFill>
              </a:rPr>
              <a:t> yang kemungkinan besar menunjukkan </a:t>
            </a:r>
            <a:r>
              <a:rPr lang="id" sz="1100" b="1">
                <a:solidFill>
                  <a:schemeClr val="dk1"/>
                </a:solidFill>
              </a:rPr>
              <a:t>bagian utama huruf</a:t>
            </a:r>
            <a:r>
              <a:rPr lang="id" sz="1100">
                <a:solidFill>
                  <a:schemeClr val="dk1"/>
                </a:solidFill>
              </a:rPr>
              <a:t> yang memiliki tepi kuat.</a:t>
            </a:r>
            <a:endParaRPr sz="1100">
              <a:solidFill>
                <a:schemeClr val="dk1"/>
              </a:solidFill>
            </a:endParaRPr>
          </a:p>
          <a:p>
            <a:pPr marL="0" lvl="0" indent="0" algn="l" rtl="0">
              <a:spcBef>
                <a:spcPts val="0"/>
              </a:spcBef>
              <a:spcAft>
                <a:spcPts val="0"/>
              </a:spcAft>
              <a:buNone/>
            </a:pPr>
            <a:endParaRPr sz="1100">
              <a:solidFill>
                <a:schemeClr val="dk1"/>
              </a:solidFill>
            </a:endParaRPr>
          </a:p>
          <a:p>
            <a:pPr marL="914400" lvl="0" indent="0" algn="l" rtl="0">
              <a:spcBef>
                <a:spcPts val="0"/>
              </a:spcBef>
              <a:spcAft>
                <a:spcPts val="0"/>
              </a:spcAft>
              <a:buNone/>
            </a:pPr>
            <a:endParaRPr sz="1200">
              <a:solidFill>
                <a:schemeClr val="dk2"/>
              </a:solidFill>
            </a:endParaRPr>
          </a:p>
        </p:txBody>
      </p:sp>
      <p:sp>
        <p:nvSpPr>
          <p:cNvPr id="77" name="Google Shape;77;p16"/>
          <p:cNvSpPr txBox="1"/>
          <p:nvPr/>
        </p:nvSpPr>
        <p:spPr>
          <a:xfrm>
            <a:off x="6144000" y="0"/>
            <a:ext cx="3000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d" sz="1500" b="1">
                <a:solidFill>
                  <a:schemeClr val="dk2"/>
                </a:solidFill>
              </a:rPr>
              <a:t>gambar skeleton asli kemudian ditambahkan Canny Edge Detection yang kemudian dijadikan histogram </a:t>
            </a:r>
            <a:endParaRPr sz="11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50" title="historam.drawio.png"/>
          <p:cNvPicPr preferRelativeResize="0"/>
          <p:nvPr/>
        </p:nvPicPr>
        <p:blipFill>
          <a:blip r:embed="rId3">
            <a:alphaModFix/>
          </a:blip>
          <a:stretch>
            <a:fillRect/>
          </a:stretch>
        </p:blipFill>
        <p:spPr>
          <a:xfrm>
            <a:off x="152400" y="0"/>
            <a:ext cx="89915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52400" y="152400"/>
            <a:ext cx="8060525" cy="1734925"/>
          </a:xfrm>
          <a:prstGeom prst="rect">
            <a:avLst/>
          </a:prstGeom>
          <a:noFill/>
          <a:ln>
            <a:noFill/>
          </a:ln>
        </p:spPr>
      </p:pic>
      <p:pic>
        <p:nvPicPr>
          <p:cNvPr id="83" name="Google Shape;83;p17"/>
          <p:cNvPicPr preferRelativeResize="0"/>
          <p:nvPr/>
        </p:nvPicPr>
        <p:blipFill>
          <a:blip r:embed="rId4">
            <a:alphaModFix/>
          </a:blip>
          <a:stretch>
            <a:fillRect/>
          </a:stretch>
        </p:blipFill>
        <p:spPr>
          <a:xfrm>
            <a:off x="159900" y="2024075"/>
            <a:ext cx="6216725" cy="2951374"/>
          </a:xfrm>
          <a:prstGeom prst="rect">
            <a:avLst/>
          </a:prstGeom>
          <a:noFill/>
          <a:ln>
            <a:noFill/>
          </a:ln>
        </p:spPr>
      </p:pic>
      <p:sp>
        <p:nvSpPr>
          <p:cNvPr id="84" name="Google Shape;84;p17"/>
          <p:cNvSpPr txBox="1"/>
          <p:nvPr/>
        </p:nvSpPr>
        <p:spPr>
          <a:xfrm>
            <a:off x="6774625" y="2214775"/>
            <a:ext cx="2251200" cy="26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800" b="1">
                <a:solidFill>
                  <a:schemeClr val="dk2"/>
                </a:solidFill>
              </a:rPr>
              <a:t>Percobaan skeleton kemudian dijadikan histogram dari huruf yang bergandengan </a:t>
            </a:r>
            <a:endParaRPr sz="1800" b="1">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52400" y="152400"/>
            <a:ext cx="8839200" cy="1749700"/>
          </a:xfrm>
          <a:prstGeom prst="rect">
            <a:avLst/>
          </a:prstGeom>
          <a:noFill/>
          <a:ln>
            <a:noFill/>
          </a:ln>
        </p:spPr>
      </p:pic>
      <p:pic>
        <p:nvPicPr>
          <p:cNvPr id="90" name="Google Shape;90;p18"/>
          <p:cNvPicPr preferRelativeResize="0"/>
          <p:nvPr/>
        </p:nvPicPr>
        <p:blipFill>
          <a:blip r:embed="rId4">
            <a:alphaModFix/>
          </a:blip>
          <a:stretch>
            <a:fillRect/>
          </a:stretch>
        </p:blipFill>
        <p:spPr>
          <a:xfrm>
            <a:off x="-152400" y="2054500"/>
            <a:ext cx="7439386" cy="2936600"/>
          </a:xfrm>
          <a:prstGeom prst="rect">
            <a:avLst/>
          </a:prstGeom>
          <a:noFill/>
          <a:ln>
            <a:noFill/>
          </a:ln>
        </p:spPr>
      </p:pic>
      <p:sp>
        <p:nvSpPr>
          <p:cNvPr id="91" name="Google Shape;91;p18"/>
          <p:cNvSpPr txBox="1"/>
          <p:nvPr/>
        </p:nvSpPr>
        <p:spPr>
          <a:xfrm>
            <a:off x="7286975" y="2054500"/>
            <a:ext cx="1770300" cy="27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chemeClr val="dk2"/>
                </a:solidFill>
              </a:rPr>
              <a:t>perobaan skeleton dan dijadikan histogram dari 2 huruf yang bergandengan ditambahkan Gaussian Blur</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52400" y="152400"/>
            <a:ext cx="8991602" cy="4782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0"/>
          <p:cNvPicPr preferRelativeResize="0"/>
          <p:nvPr/>
        </p:nvPicPr>
        <p:blipFill>
          <a:blip r:embed="rId3">
            <a:alphaModFix/>
          </a:blip>
          <a:stretch>
            <a:fillRect/>
          </a:stretch>
        </p:blipFill>
        <p:spPr>
          <a:xfrm>
            <a:off x="152400" y="152400"/>
            <a:ext cx="8839200" cy="1812250"/>
          </a:xfrm>
          <a:prstGeom prst="rect">
            <a:avLst/>
          </a:prstGeom>
          <a:noFill/>
          <a:ln>
            <a:noFill/>
          </a:ln>
        </p:spPr>
      </p:pic>
      <p:sp>
        <p:nvSpPr>
          <p:cNvPr id="102" name="Google Shape;102;p20"/>
          <p:cNvSpPr txBox="1"/>
          <p:nvPr/>
        </p:nvSpPr>
        <p:spPr>
          <a:xfrm>
            <a:off x="614925" y="2167875"/>
            <a:ext cx="8286000" cy="250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d" sz="1800">
                <a:solidFill>
                  <a:schemeClr val="dk2"/>
                </a:solidFill>
              </a:rPr>
              <a:t>Gambar di atas merupakan hasil percobaan saya berdasarkan saran dari bimbingan saya kemarin . Proses dimulai dari gambar asli, yang kemudian diproses menjadi gambar biner dan skeleton. Namun, dalam gambar biner, lubang pada huruf "م" (mim) hilang, sehingga saya mencoba menambahkan metode CLAHE untuk meningkatkan kontras agar lubang tersebut terlihat. Sayangnya, setelah menerapkan CLAHE, muncul banyak noise saat gambar dikonversi langsung ke bentuk biner atau skeleton.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52400" y="152400"/>
            <a:ext cx="8839200" cy="1530825"/>
          </a:xfrm>
          <a:prstGeom prst="rect">
            <a:avLst/>
          </a:prstGeom>
          <a:noFill/>
          <a:ln>
            <a:noFill/>
          </a:ln>
        </p:spPr>
      </p:pic>
      <p:pic>
        <p:nvPicPr>
          <p:cNvPr id="108" name="Google Shape;108;p21"/>
          <p:cNvPicPr preferRelativeResize="0"/>
          <p:nvPr/>
        </p:nvPicPr>
        <p:blipFill>
          <a:blip r:embed="rId4">
            <a:alphaModFix/>
          </a:blip>
          <a:stretch>
            <a:fillRect/>
          </a:stretch>
        </p:blipFill>
        <p:spPr>
          <a:xfrm>
            <a:off x="152400" y="1835625"/>
            <a:ext cx="8839199" cy="1285900"/>
          </a:xfrm>
          <a:prstGeom prst="rect">
            <a:avLst/>
          </a:prstGeom>
          <a:noFill/>
          <a:ln>
            <a:noFill/>
          </a:ln>
        </p:spPr>
      </p:pic>
      <p:pic>
        <p:nvPicPr>
          <p:cNvPr id="109" name="Google Shape;109;p21"/>
          <p:cNvPicPr preferRelativeResize="0"/>
          <p:nvPr/>
        </p:nvPicPr>
        <p:blipFill>
          <a:blip r:embed="rId5">
            <a:alphaModFix/>
          </a:blip>
          <a:stretch>
            <a:fillRect/>
          </a:stretch>
        </p:blipFill>
        <p:spPr>
          <a:xfrm>
            <a:off x="152400" y="3273925"/>
            <a:ext cx="8839200" cy="119993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718</Words>
  <Application>Microsoft Office PowerPoint</Application>
  <PresentationFormat>On-screen Show (16:9)</PresentationFormat>
  <Paragraphs>95</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Roboto Mono</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2</cp:revision>
  <dcterms:modified xsi:type="dcterms:W3CDTF">2025-07-14T02:38:25Z</dcterms:modified>
</cp:coreProperties>
</file>